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183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s/slide199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195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1"/>
  </p:notesMasterIdLst>
  <p:handoutMasterIdLst>
    <p:handoutMasterId r:id="rId202"/>
  </p:handoutMasterIdLst>
  <p:sldIdLst>
    <p:sldId id="256" r:id="rId2"/>
    <p:sldId id="298" r:id="rId3"/>
    <p:sldId id="438" r:id="rId4"/>
    <p:sldId id="300" r:id="rId5"/>
    <p:sldId id="301" r:id="rId6"/>
    <p:sldId id="436" r:id="rId7"/>
    <p:sldId id="437" r:id="rId8"/>
    <p:sldId id="302" r:id="rId9"/>
    <p:sldId id="305" r:id="rId10"/>
    <p:sldId id="306" r:id="rId11"/>
    <p:sldId id="304" r:id="rId12"/>
    <p:sldId id="308" r:id="rId13"/>
    <p:sldId id="441" r:id="rId14"/>
    <p:sldId id="458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59" r:id="rId32"/>
    <p:sldId id="374" r:id="rId33"/>
    <p:sldId id="373" r:id="rId34"/>
    <p:sldId id="461" r:id="rId35"/>
    <p:sldId id="462" r:id="rId36"/>
    <p:sldId id="463" r:id="rId37"/>
    <p:sldId id="460" r:id="rId38"/>
    <p:sldId id="483" r:id="rId39"/>
    <p:sldId id="484" r:id="rId40"/>
    <p:sldId id="440" r:id="rId41"/>
    <p:sldId id="465" r:id="rId42"/>
    <p:sldId id="466" r:id="rId43"/>
    <p:sldId id="467" r:id="rId44"/>
    <p:sldId id="468" r:id="rId45"/>
    <p:sldId id="469" r:id="rId46"/>
    <p:sldId id="470" r:id="rId47"/>
    <p:sldId id="471" r:id="rId48"/>
    <p:sldId id="472" r:id="rId49"/>
    <p:sldId id="473" r:id="rId50"/>
    <p:sldId id="474" r:id="rId51"/>
    <p:sldId id="475" r:id="rId52"/>
    <p:sldId id="464" r:id="rId53"/>
    <p:sldId id="476" r:id="rId54"/>
    <p:sldId id="482" r:id="rId55"/>
    <p:sldId id="477" r:id="rId56"/>
    <p:sldId id="478" r:id="rId57"/>
    <p:sldId id="479" r:id="rId58"/>
    <p:sldId id="480" r:id="rId59"/>
    <p:sldId id="481" r:id="rId60"/>
    <p:sldId id="498" r:id="rId61"/>
    <p:sldId id="502" r:id="rId62"/>
    <p:sldId id="503" r:id="rId63"/>
    <p:sldId id="504" r:id="rId64"/>
    <p:sldId id="485" r:id="rId65"/>
    <p:sldId id="495" r:id="rId66"/>
    <p:sldId id="490" r:id="rId67"/>
    <p:sldId id="493" r:id="rId68"/>
    <p:sldId id="494" r:id="rId69"/>
    <p:sldId id="491" r:id="rId70"/>
    <p:sldId id="492" r:id="rId71"/>
    <p:sldId id="496" r:id="rId72"/>
    <p:sldId id="497" r:id="rId73"/>
    <p:sldId id="487" r:id="rId74"/>
    <p:sldId id="488" r:id="rId75"/>
    <p:sldId id="489" r:id="rId76"/>
    <p:sldId id="505" r:id="rId77"/>
    <p:sldId id="523" r:id="rId78"/>
    <p:sldId id="516" r:id="rId79"/>
    <p:sldId id="508" r:id="rId80"/>
    <p:sldId id="507" r:id="rId81"/>
    <p:sldId id="509" r:id="rId82"/>
    <p:sldId id="515" r:id="rId83"/>
    <p:sldId id="510" r:id="rId84"/>
    <p:sldId id="514" r:id="rId85"/>
    <p:sldId id="513" r:id="rId86"/>
    <p:sldId id="517" r:id="rId87"/>
    <p:sldId id="512" r:id="rId88"/>
    <p:sldId id="518" r:id="rId89"/>
    <p:sldId id="520" r:id="rId90"/>
    <p:sldId id="519" r:id="rId91"/>
    <p:sldId id="521" r:id="rId92"/>
    <p:sldId id="522" r:id="rId93"/>
    <p:sldId id="524" r:id="rId94"/>
    <p:sldId id="526" r:id="rId95"/>
    <p:sldId id="525" r:id="rId96"/>
    <p:sldId id="527" r:id="rId97"/>
    <p:sldId id="528" r:id="rId98"/>
    <p:sldId id="531" r:id="rId99"/>
    <p:sldId id="529" r:id="rId100"/>
    <p:sldId id="610" r:id="rId101"/>
    <p:sldId id="534" r:id="rId102"/>
    <p:sldId id="533" r:id="rId103"/>
    <p:sldId id="535" r:id="rId104"/>
    <p:sldId id="536" r:id="rId105"/>
    <p:sldId id="547" r:id="rId106"/>
    <p:sldId id="548" r:id="rId107"/>
    <p:sldId id="549" r:id="rId108"/>
    <p:sldId id="550" r:id="rId109"/>
    <p:sldId id="552" r:id="rId110"/>
    <p:sldId id="551" r:id="rId111"/>
    <p:sldId id="553" r:id="rId112"/>
    <p:sldId id="554" r:id="rId113"/>
    <p:sldId id="557" r:id="rId114"/>
    <p:sldId id="556" r:id="rId115"/>
    <p:sldId id="341" r:id="rId116"/>
    <p:sldId id="558" r:id="rId117"/>
    <p:sldId id="559" r:id="rId118"/>
    <p:sldId id="368" r:id="rId119"/>
    <p:sldId id="370" r:id="rId120"/>
    <p:sldId id="566" r:id="rId121"/>
    <p:sldId id="567" r:id="rId122"/>
    <p:sldId id="574" r:id="rId123"/>
    <p:sldId id="575" r:id="rId124"/>
    <p:sldId id="589" r:id="rId125"/>
    <p:sldId id="568" r:id="rId126"/>
    <p:sldId id="569" r:id="rId127"/>
    <p:sldId id="570" r:id="rId128"/>
    <p:sldId id="571" r:id="rId129"/>
    <p:sldId id="572" r:id="rId130"/>
    <p:sldId id="590" r:id="rId131"/>
    <p:sldId id="585" r:id="rId132"/>
    <p:sldId id="545" r:id="rId133"/>
    <p:sldId id="576" r:id="rId134"/>
    <p:sldId id="538" r:id="rId135"/>
    <p:sldId id="577" r:id="rId136"/>
    <p:sldId id="580" r:id="rId137"/>
    <p:sldId id="581" r:id="rId138"/>
    <p:sldId id="582" r:id="rId139"/>
    <p:sldId id="583" r:id="rId140"/>
    <p:sldId id="584" r:id="rId141"/>
    <p:sldId id="586" r:id="rId142"/>
    <p:sldId id="587" r:id="rId143"/>
    <p:sldId id="588" r:id="rId144"/>
    <p:sldId id="539" r:id="rId145"/>
    <p:sldId id="546" r:id="rId146"/>
    <p:sldId id="592" r:id="rId147"/>
    <p:sldId id="591" r:id="rId148"/>
    <p:sldId id="540" r:id="rId149"/>
    <p:sldId id="597" r:id="rId150"/>
    <p:sldId id="598" r:id="rId151"/>
    <p:sldId id="599" r:id="rId152"/>
    <p:sldId id="541" r:id="rId153"/>
    <p:sldId id="542" r:id="rId154"/>
    <p:sldId id="543" r:id="rId155"/>
    <p:sldId id="544" r:id="rId156"/>
    <p:sldId id="593" r:id="rId157"/>
    <p:sldId id="594" r:id="rId158"/>
    <p:sldId id="595" r:id="rId159"/>
    <p:sldId id="336" r:id="rId160"/>
    <p:sldId id="350" r:id="rId161"/>
    <p:sldId id="600" r:id="rId162"/>
    <p:sldId id="353" r:id="rId163"/>
    <p:sldId id="354" r:id="rId164"/>
    <p:sldId id="355" r:id="rId165"/>
    <p:sldId id="356" r:id="rId166"/>
    <p:sldId id="357" r:id="rId167"/>
    <p:sldId id="358" r:id="rId168"/>
    <p:sldId id="360" r:id="rId169"/>
    <p:sldId id="601" r:id="rId170"/>
    <p:sldId id="362" r:id="rId171"/>
    <p:sldId id="363" r:id="rId172"/>
    <p:sldId id="602" r:id="rId173"/>
    <p:sldId id="364" r:id="rId174"/>
    <p:sldId id="365" r:id="rId175"/>
    <p:sldId id="366" r:id="rId176"/>
    <p:sldId id="367" r:id="rId177"/>
    <p:sldId id="372" r:id="rId178"/>
    <p:sldId id="560" r:id="rId179"/>
    <p:sldId id="561" r:id="rId180"/>
    <p:sldId id="562" r:id="rId181"/>
    <p:sldId id="605" r:id="rId182"/>
    <p:sldId id="606" r:id="rId183"/>
    <p:sldId id="394" r:id="rId184"/>
    <p:sldId id="607" r:id="rId185"/>
    <p:sldId id="608" r:id="rId186"/>
    <p:sldId id="382" r:id="rId187"/>
    <p:sldId id="609" r:id="rId188"/>
    <p:sldId id="611" r:id="rId189"/>
    <p:sldId id="616" r:id="rId190"/>
    <p:sldId id="617" r:id="rId191"/>
    <p:sldId id="618" r:id="rId192"/>
    <p:sldId id="619" r:id="rId193"/>
    <p:sldId id="620" r:id="rId194"/>
    <p:sldId id="614" r:id="rId195"/>
    <p:sldId id="612" r:id="rId196"/>
    <p:sldId id="615" r:id="rId197"/>
    <p:sldId id="622" r:id="rId198"/>
    <p:sldId id="621" r:id="rId199"/>
    <p:sldId id="623" r:id="rId20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82367"/>
    <a:srgbClr val="2E6463"/>
    <a:srgbClr val="6699FF"/>
    <a:srgbClr val="FFFF99"/>
    <a:srgbClr val="2B5B5A"/>
    <a:srgbClr val="1C3C3B"/>
    <a:srgbClr val="04680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4" autoAdjust="0"/>
    <p:restoredTop sz="94337" autoAdjust="0"/>
  </p:normalViewPr>
  <p:slideViewPr>
    <p:cSldViewPr>
      <p:cViewPr>
        <p:scale>
          <a:sx n="66" d="100"/>
          <a:sy n="66" d="100"/>
        </p:scale>
        <p:origin x="-2910" y="-1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92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tableStyles" Target="tableStyles.xml"/><Relationship Id="rId20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43DF9A3-8561-4F50-8B75-088C88357061}" type="datetimeFigureOut">
              <a:rPr lang="es-ES"/>
              <a:pPr>
                <a:defRPr/>
              </a:pPr>
              <a:t>03/12/2014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BB7DF4E-0FAE-475F-9E6E-8D2489372B1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A519B-4378-4CDB-B84D-21825B93F3FF}" type="datetimeFigureOut">
              <a:rPr lang="es-ES" smtClean="0"/>
              <a:pPr/>
              <a:t>03/12/2014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868A7-D8FA-4B1C-99C2-A7E7E51AE38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0D001-EB19-452C-90C7-48161849346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E66E0-88ED-4CCE-944B-0C0AC9B1A77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6563" y="0"/>
            <a:ext cx="2178050" cy="6858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50825" y="0"/>
            <a:ext cx="6383338" cy="68580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24AE4-4957-4BA8-8A30-9AD3B5E267C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2159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250825" y="404813"/>
            <a:ext cx="4279900" cy="6453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83125" y="404813"/>
            <a:ext cx="4281488" cy="6453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1CFCC-5C7A-497E-8084-5CC33759378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0"/>
            <a:ext cx="86423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s-ES" dirty="0" smtClean="0"/>
              <a:t>Administración de Sistemas Operativos – 2ºASIR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07BEC-A795-47E7-AFC5-2F8B0F53C0A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 userDrawn="1"/>
        </p:nvSpPr>
        <p:spPr bwMode="auto">
          <a:xfrm>
            <a:off x="250825" y="0"/>
            <a:ext cx="86423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s-ES" sz="1400" ker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Administración de Sistemas Operativos – 2ºASIR</a:t>
            </a:r>
            <a:endParaRPr lang="es-ES" sz="1400" kern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90C3B-CE71-4CEE-950E-1CEA182A141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50825" y="404813"/>
            <a:ext cx="4279900" cy="645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83125" y="404813"/>
            <a:ext cx="4281488" cy="645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0"/>
            <a:ext cx="86423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s-ES" dirty="0" smtClean="0"/>
              <a:t>Administración de Sistemas Operativos – 2ºASIR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05B11-9954-466C-A7A9-BFC1C98721C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CD793-128F-4960-84A5-4F318FCE52B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0"/>
            <a:ext cx="86423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s-ES" dirty="0" smtClean="0"/>
              <a:t>Administración de Sistemas Operativos – 2ºASIR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66265-54DA-4975-B97D-D566A1FD2B5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0"/>
            <a:ext cx="86423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s-ES" dirty="0" smtClean="0"/>
              <a:t>Administración de Sistemas Operativos – 2ºASIR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7CE6E-20C0-408A-BEC2-53D853B4E5E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E1DA0-45BD-4FD0-87E0-25BA6F608F2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C3C3B"/>
            </a:gs>
            <a:gs pos="100000">
              <a:srgbClr val="2B5B5A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0"/>
            <a:ext cx="86423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Administración de Sistemas Operativos – 2ºASIR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404813"/>
            <a:ext cx="8713788" cy="645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913" y="6524625"/>
            <a:ext cx="82708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6E4658A-A6C8-40BA-AA08-4F24C170441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1036" name="Line 12"/>
          <p:cNvSpPr>
            <a:spLocks noChangeShapeType="1"/>
          </p:cNvSpPr>
          <p:nvPr userDrawn="1"/>
        </p:nvSpPr>
        <p:spPr bwMode="auto">
          <a:xfrm>
            <a:off x="0" y="260350"/>
            <a:ext cx="9144000" cy="0"/>
          </a:xfrm>
          <a:prstGeom prst="line">
            <a:avLst/>
          </a:prstGeom>
          <a:noFill/>
          <a:ln w="9525">
            <a:solidFill>
              <a:srgbClr val="6699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109538" y="0"/>
            <a:ext cx="69850" cy="6858000"/>
          </a:xfrm>
          <a:prstGeom prst="rect">
            <a:avLst/>
          </a:prstGeom>
          <a:gradFill rotWithShape="1">
            <a:gsLst>
              <a:gs pos="0">
                <a:srgbClr val="6699FF"/>
              </a:gs>
              <a:gs pos="100000">
                <a:srgbClr val="111145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9" r:id="rId3"/>
    <p:sldLayoutId id="2147484211" r:id="rId4"/>
    <p:sldLayoutId id="2147484212" r:id="rId5"/>
    <p:sldLayoutId id="2147484213" r:id="rId6"/>
    <p:sldLayoutId id="2147484220" r:id="rId7"/>
    <p:sldLayoutId id="2147484214" r:id="rId8"/>
    <p:sldLayoutId id="2147484215" r:id="rId9"/>
    <p:sldLayoutId id="2147484216" r:id="rId10"/>
    <p:sldLayoutId id="2147484217" r:id="rId11"/>
    <p:sldLayoutId id="2147484218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FFFFFF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FFFFFF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FFFFFF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FFFFFF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FFFFFF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FFFFFF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FFFFFF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FFFFFF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FFF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FF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et.microsoft.com/en-us/library/jj574104.aspx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et.microsoft.com/library/cc816907%28WS.10%29.aspx" TargetMode="Externa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hyperlink" Target="http://technet.microsoft.com/library/cc816907%28WS.10%29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hyperlink" Target="http://technet.microsoft.com/library/cc816907%28WS.10%29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893175" cy="1223963"/>
          </a:xfrm>
        </p:spPr>
        <p:txBody>
          <a:bodyPr/>
          <a:lstStyle/>
          <a:p>
            <a:pPr algn="ctr" eaLnBrk="1" hangingPunct="1"/>
            <a:r>
              <a:rPr lang="es-ES" sz="4000" smtClean="0"/>
              <a:t>Sistemas </a:t>
            </a:r>
            <a:r>
              <a:rPr lang="es-ES" sz="4000" dirty="0" smtClean="0"/>
              <a:t>Operativos en Red (SOR)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95738" y="2852738"/>
            <a:ext cx="4824734" cy="37893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ES" sz="3600" b="1" dirty="0" smtClean="0">
                <a:solidFill>
                  <a:srgbClr val="FFFF00"/>
                </a:solidFill>
              </a:rPr>
              <a:t>2- Gestión de dominios</a:t>
            </a:r>
            <a:endParaRPr lang="es-ES" b="1" dirty="0" smtClean="0">
              <a:solidFill>
                <a:srgbClr val="FFFF00"/>
              </a:solidFill>
            </a:endParaRPr>
          </a:p>
          <a:p>
            <a:pPr lvl="1" eaLnBrk="1" hangingPunct="1"/>
            <a:endParaRPr lang="es-ES_tradnl" sz="3200" dirty="0" smtClean="0"/>
          </a:p>
          <a:p>
            <a:pPr eaLnBrk="1" hangingPunct="1"/>
            <a:endParaRPr lang="es-ES" sz="3600" dirty="0" smtClean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916113"/>
            <a:ext cx="1979665" cy="13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http://techsultan.com/wp-content/uploads/2013/06/win201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371" y="4314577"/>
            <a:ext cx="2603070" cy="15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http://www.linuxhispano.net/wp-content/uploads/2013/06/linux-dedicated-server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835696" y="2996953"/>
            <a:ext cx="2264135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4943450"/>
          </a:xfrm>
        </p:spPr>
        <p:txBody>
          <a:bodyPr/>
          <a:lstStyle/>
          <a:p>
            <a:pPr>
              <a:buFontTx/>
              <a:buNone/>
            </a:pPr>
            <a:r>
              <a:rPr lang="es-ES" sz="2400" b="1" dirty="0" smtClean="0">
                <a:solidFill>
                  <a:srgbClr val="FFFF00"/>
                </a:solidFill>
              </a:rPr>
              <a:t>Agrupaciones de dominios: </a:t>
            </a:r>
            <a:r>
              <a:rPr lang="es-ES" sz="2400" b="1" dirty="0" err="1" smtClean="0">
                <a:solidFill>
                  <a:srgbClr val="FFFF00"/>
                </a:solidFill>
              </a:rPr>
              <a:t>Arbol</a:t>
            </a:r>
            <a:r>
              <a:rPr lang="es-ES" sz="2400" b="1" dirty="0" smtClean="0">
                <a:solidFill>
                  <a:srgbClr val="FFFF00"/>
                </a:solidFill>
              </a:rPr>
              <a:t> , Bosque</a:t>
            </a:r>
          </a:p>
          <a:p>
            <a:pPr>
              <a:buFontTx/>
              <a:buNone/>
            </a:pPr>
            <a:endParaRPr lang="es-ES" sz="1000" b="1" dirty="0" smtClean="0">
              <a:solidFill>
                <a:srgbClr val="FFFF00"/>
              </a:solidFill>
            </a:endParaRPr>
          </a:p>
          <a:p>
            <a:pPr>
              <a:buFontTx/>
              <a:buNone/>
            </a:pPr>
            <a:endParaRPr lang="es-ES" sz="1000" b="1" dirty="0" smtClean="0">
              <a:solidFill>
                <a:srgbClr val="FFFF00"/>
              </a:solidFill>
            </a:endParaRPr>
          </a:p>
          <a:p>
            <a:pPr>
              <a:buFontTx/>
              <a:buNone/>
            </a:pPr>
            <a:r>
              <a:rPr lang="es-ES" u="sng" dirty="0" smtClean="0"/>
              <a:t>Árbol</a:t>
            </a:r>
            <a:r>
              <a:rPr lang="es-ES" dirty="0" smtClean="0"/>
              <a:t>:</a:t>
            </a:r>
          </a:p>
          <a:p>
            <a:pPr algn="just">
              <a:buFontTx/>
              <a:buNone/>
            </a:pPr>
            <a:r>
              <a:rPr lang="es-ES" sz="2800" dirty="0" smtClean="0"/>
              <a:t>    Un árbol es un conjunto de uno ó más dominios que comparten un espacio de nombres contiguo. </a:t>
            </a:r>
          </a:p>
          <a:p>
            <a:pPr algn="just">
              <a:buFontTx/>
              <a:buNone/>
            </a:pPr>
            <a:r>
              <a:rPr lang="es-ES" sz="2800" dirty="0" smtClean="0"/>
              <a:t>    Los distintos dominios de un mismo árbol deben estar dispuestos jerárquicamente.</a:t>
            </a:r>
          </a:p>
          <a:p>
            <a:pPr algn="just">
              <a:buFontTx/>
              <a:buNone/>
            </a:pPr>
            <a:endParaRPr lang="es-ES" sz="2800" dirty="0" smtClean="0"/>
          </a:p>
          <a:p>
            <a:pPr algn="just">
              <a:buFontTx/>
              <a:buNone/>
            </a:pPr>
            <a:r>
              <a:rPr lang="es-ES" sz="2800" dirty="0" smtClean="0"/>
              <a:t>   </a:t>
            </a:r>
          </a:p>
          <a:p>
            <a:pPr algn="just"/>
            <a:endParaRPr lang="es-ES" sz="8800" dirty="0" smtClean="0"/>
          </a:p>
          <a:p>
            <a:pPr lvl="2" algn="just" eaLnBrk="1" hangingPunct="1"/>
            <a:endParaRPr lang="es-ES" sz="2800" dirty="0" smtClean="0"/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825" y="3879428"/>
            <a:ext cx="3851275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2"/>
          <p:cNvSpPr txBox="1">
            <a:spLocks noChangeArrowheads="1"/>
          </p:cNvSpPr>
          <p:nvPr/>
        </p:nvSpPr>
        <p:spPr bwMode="auto">
          <a:xfrm>
            <a:off x="251520" y="3668985"/>
            <a:ext cx="450215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3538" algn="just" defTabSz="188913" eaLnBrk="0" hangingPunct="0">
              <a:spcBef>
                <a:spcPct val="20000"/>
              </a:spcBef>
            </a:pPr>
            <a:r>
              <a:rPr lang="es-ES" sz="2800" dirty="0">
                <a:solidFill>
                  <a:srgbClr val="FFFFFF"/>
                </a:solidFill>
              </a:rPr>
              <a:t>El primer dominio creado es el </a:t>
            </a:r>
            <a:r>
              <a:rPr lang="es-ES" sz="2800" u="sng" dirty="0">
                <a:solidFill>
                  <a:srgbClr val="FFFFFF"/>
                </a:solidFill>
              </a:rPr>
              <a:t>dominio raíz</a:t>
            </a:r>
            <a:r>
              <a:rPr lang="es-ES" sz="2800" dirty="0">
                <a:solidFill>
                  <a:srgbClr val="FFFFFF"/>
                </a:solidFill>
              </a:rPr>
              <a:t> del árbol.</a:t>
            </a:r>
            <a:endParaRPr lang="es-ES" sz="2800" u="sng" dirty="0">
              <a:solidFill>
                <a:srgbClr val="FFFFFF"/>
              </a:solidFill>
            </a:endParaRPr>
          </a:p>
          <a:p>
            <a:pPr marL="363538" algn="just" defTabSz="188913" eaLnBrk="0" hangingPunct="0">
              <a:spcBef>
                <a:spcPct val="20000"/>
              </a:spcBef>
            </a:pPr>
            <a:endParaRPr lang="es-ES" sz="2800" dirty="0">
              <a:solidFill>
                <a:srgbClr val="FFFFFF"/>
              </a:solidFill>
            </a:endParaRPr>
          </a:p>
          <a:p>
            <a:pPr marL="363538" algn="just" defTabSz="188913" eaLnBrk="0" hangingPunct="0">
              <a:spcBef>
                <a:spcPct val="20000"/>
              </a:spcBef>
            </a:pPr>
            <a:r>
              <a:rPr lang="es-ES" sz="2800" dirty="0">
                <a:solidFill>
                  <a:srgbClr val="FFFFFF"/>
                </a:solidFill>
              </a:rPr>
              <a:t>   </a:t>
            </a:r>
          </a:p>
          <a:p>
            <a:pPr marL="363538" algn="just" defTabSz="188913" eaLnBrk="0" hangingPunct="0">
              <a:spcBef>
                <a:spcPct val="20000"/>
              </a:spcBef>
              <a:buFontTx/>
              <a:buChar char="•"/>
            </a:pPr>
            <a:endParaRPr lang="es-ES" sz="8800" dirty="0">
              <a:solidFill>
                <a:srgbClr val="FFFFFF"/>
              </a:solidFill>
            </a:endParaRPr>
          </a:p>
          <a:p>
            <a:pPr marL="1143000" lvl="2" indent="-228600" algn="just" defTabSz="188913">
              <a:spcBef>
                <a:spcPct val="20000"/>
              </a:spcBef>
              <a:buFontTx/>
              <a:buChar char="•"/>
            </a:pPr>
            <a:endParaRPr lang="es-ES" sz="2800" dirty="0">
              <a:solidFill>
                <a:srgbClr val="FFFFFF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51520" y="-16351"/>
            <a:ext cx="66967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2952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6.0 – La problemática del SID (y 5)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251520" y="620689"/>
            <a:ext cx="88924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1"/>
                </a:solidFill>
              </a:rPr>
              <a:t>Otras formas de obtener el SID:</a:t>
            </a:r>
          </a:p>
          <a:p>
            <a:pPr algn="just"/>
            <a:endParaRPr lang="es-ES" dirty="0" smtClean="0">
              <a:solidFill>
                <a:schemeClr val="bg1"/>
              </a:solidFill>
            </a:endParaRP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a) </a:t>
            </a:r>
            <a:r>
              <a:rPr lang="es-ES" dirty="0" err="1" smtClean="0">
                <a:solidFill>
                  <a:schemeClr val="bg1"/>
                </a:solidFill>
              </a:rPr>
              <a:t>PsGetSid</a:t>
            </a:r>
            <a:r>
              <a:rPr lang="es-ES" dirty="0" smtClean="0">
                <a:solidFill>
                  <a:schemeClr val="bg1"/>
                </a:solidFill>
              </a:rPr>
              <a:t> (de </a:t>
            </a:r>
            <a:r>
              <a:rPr lang="es-ES" dirty="0" err="1" smtClean="0">
                <a:solidFill>
                  <a:schemeClr val="bg1"/>
                </a:solidFill>
              </a:rPr>
              <a:t>PsTools</a:t>
            </a:r>
            <a:r>
              <a:rPr lang="es-ES" dirty="0" smtClean="0">
                <a:solidFill>
                  <a:schemeClr val="bg1"/>
                </a:solidFill>
              </a:rPr>
              <a:t>):   </a:t>
            </a:r>
            <a:r>
              <a:rPr lang="es-ES" sz="1600" dirty="0" smtClean="0">
                <a:solidFill>
                  <a:schemeClr val="bg1"/>
                </a:solidFill>
              </a:rPr>
              <a:t>http://technet.microsoft.com/en-us/sysinternals/bb897417.aspx</a:t>
            </a:r>
            <a:endParaRPr lang="es-ES" dirty="0" smtClean="0">
              <a:solidFill>
                <a:schemeClr val="bg1"/>
              </a:solidFill>
            </a:endParaRP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b) Usando </a:t>
            </a:r>
            <a:r>
              <a:rPr lang="es-ES" dirty="0" err="1" smtClean="0">
                <a:solidFill>
                  <a:srgbClr val="FFFF00"/>
                </a:solidFill>
              </a:rPr>
              <a:t>whoami</a:t>
            </a:r>
            <a:r>
              <a:rPr lang="es-ES" dirty="0" smtClean="0">
                <a:solidFill>
                  <a:srgbClr val="FFFF00"/>
                </a:solidFill>
              </a:rPr>
              <a:t> /</a:t>
            </a:r>
            <a:r>
              <a:rPr lang="es-ES" dirty="0" err="1" smtClean="0">
                <a:solidFill>
                  <a:srgbClr val="FFFF00"/>
                </a:solidFill>
              </a:rPr>
              <a:t>user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(y truncar el último guión -)</a:t>
            </a:r>
          </a:p>
          <a:p>
            <a:pPr algn="just"/>
            <a:endParaRPr lang="es-ES" dirty="0" smtClean="0">
              <a:solidFill>
                <a:schemeClr val="bg1"/>
              </a:solidFill>
            </a:endParaRPr>
          </a:p>
          <a:p>
            <a:pPr algn="just"/>
            <a:endParaRPr lang="es-ES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	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855" t="2041"/>
          <a:stretch>
            <a:fillRect/>
          </a:stretch>
        </p:blipFill>
        <p:spPr bwMode="auto">
          <a:xfrm>
            <a:off x="191776" y="2492896"/>
            <a:ext cx="895222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79512" y="3861048"/>
            <a:ext cx="4824536" cy="2880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3635896" y="5661248"/>
            <a:ext cx="4824536" cy="2880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4313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6.1 – Visión general de creación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4644008" y="3861048"/>
            <a:ext cx="2232248" cy="184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9" name="18 Grupo"/>
          <p:cNvGrpSpPr/>
          <p:nvPr/>
        </p:nvGrpSpPr>
        <p:grpSpPr>
          <a:xfrm>
            <a:off x="2156640" y="1628800"/>
            <a:ext cx="2199336" cy="1872208"/>
            <a:chOff x="1508568" y="1124744"/>
            <a:chExt cx="1872208" cy="1512168"/>
          </a:xfrm>
        </p:grpSpPr>
        <p:sp>
          <p:nvSpPr>
            <p:cNvPr id="20" name="19 Rectángulo"/>
            <p:cNvSpPr/>
            <p:nvPr/>
          </p:nvSpPr>
          <p:spPr>
            <a:xfrm>
              <a:off x="1508568" y="1124744"/>
              <a:ext cx="1872208" cy="15121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91680" y="1196752"/>
              <a:ext cx="1584176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21 Rectángulo"/>
          <p:cNvSpPr/>
          <p:nvPr/>
        </p:nvSpPr>
        <p:spPr>
          <a:xfrm>
            <a:off x="4644008" y="1628800"/>
            <a:ext cx="2232248" cy="184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15718" y="1980530"/>
            <a:ext cx="2029025" cy="15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29 Grupo"/>
          <p:cNvGrpSpPr/>
          <p:nvPr/>
        </p:nvGrpSpPr>
        <p:grpSpPr>
          <a:xfrm>
            <a:off x="2123728" y="3861048"/>
            <a:ext cx="2202597" cy="1872208"/>
            <a:chOff x="2123728" y="3861048"/>
            <a:chExt cx="2202597" cy="1872208"/>
          </a:xfrm>
        </p:grpSpPr>
        <p:sp>
          <p:nvSpPr>
            <p:cNvPr id="17" name="16 Rectángulo"/>
            <p:cNvSpPr/>
            <p:nvPr/>
          </p:nvSpPr>
          <p:spPr>
            <a:xfrm>
              <a:off x="2123728" y="3861048"/>
              <a:ext cx="2199336" cy="1872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23728" y="3861049"/>
              <a:ext cx="2202597" cy="1872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8024" y="4221088"/>
            <a:ext cx="20162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CuadroTexto"/>
          <p:cNvSpPr txBox="1"/>
          <p:nvPr/>
        </p:nvSpPr>
        <p:spPr>
          <a:xfrm>
            <a:off x="251520" y="1331476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>
                <a:solidFill>
                  <a:schemeClr val="bg1"/>
                </a:solidFill>
              </a:rPr>
              <a:t>Un bosque de un dominio (y 1 DC)</a:t>
            </a:r>
            <a:endParaRPr lang="es-ES" sz="1800" u="sng" dirty="0">
              <a:solidFill>
                <a:schemeClr val="bg1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5732132" y="1340768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>
                <a:solidFill>
                  <a:schemeClr val="bg1"/>
                </a:solidFill>
              </a:rPr>
              <a:t>Un bosque de un dominio (y 2 DC)</a:t>
            </a:r>
            <a:endParaRPr lang="es-ES" sz="1800" u="sng" dirty="0">
              <a:solidFill>
                <a:schemeClr val="bg1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6319085" y="5733256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>
                <a:solidFill>
                  <a:schemeClr val="bg1"/>
                </a:solidFill>
              </a:rPr>
              <a:t>Un bosque con 2 dominios </a:t>
            </a:r>
          </a:p>
          <a:p>
            <a:r>
              <a:rPr lang="es-ES" sz="1800" u="sng" dirty="0" smtClean="0">
                <a:solidFill>
                  <a:schemeClr val="bg1"/>
                </a:solidFill>
              </a:rPr>
              <a:t>(y 1 DC por cada uno)</a:t>
            </a:r>
            <a:endParaRPr lang="es-ES" sz="1800" u="sng" dirty="0">
              <a:solidFill>
                <a:schemeClr val="bg1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251520" y="5733256"/>
            <a:ext cx="2627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>
                <a:solidFill>
                  <a:schemeClr val="bg1"/>
                </a:solidFill>
              </a:rPr>
              <a:t>Un bosque con 1 dominio,</a:t>
            </a:r>
          </a:p>
          <a:p>
            <a:r>
              <a:rPr lang="es-ES" sz="1800" u="sng" dirty="0" smtClean="0">
                <a:solidFill>
                  <a:schemeClr val="bg1"/>
                </a:solidFill>
              </a:rPr>
              <a:t>y un subdominio. </a:t>
            </a:r>
          </a:p>
          <a:p>
            <a:r>
              <a:rPr lang="es-ES" sz="1800" u="sng" dirty="0" smtClean="0">
                <a:solidFill>
                  <a:schemeClr val="bg1"/>
                </a:solidFill>
              </a:rPr>
              <a:t>(1 DC por cada uno)</a:t>
            </a:r>
            <a:endParaRPr lang="es-ES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Rectángulo"/>
          <p:cNvSpPr/>
          <p:nvPr/>
        </p:nvSpPr>
        <p:spPr>
          <a:xfrm>
            <a:off x="7327440" y="3655374"/>
            <a:ext cx="1623453" cy="145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52320" y="3933056"/>
            <a:ext cx="1475655" cy="120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284431" y="3652575"/>
            <a:ext cx="6951865" cy="2088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284431" y="1412776"/>
            <a:ext cx="6951865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32345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6.1 – Visión general de creación (2)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251520" y="1405225"/>
            <a:ext cx="3057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Primer Dominio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(un dominio en un 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              bosque nuevo)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84431" y="3645024"/>
            <a:ext cx="3086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2ºDC en Primer Dominio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(controlador de 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               dominio adicional)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r="16423"/>
          <a:stretch>
            <a:fillRect/>
          </a:stretch>
        </p:blipFill>
        <p:spPr bwMode="auto">
          <a:xfrm>
            <a:off x="3812823" y="1486669"/>
            <a:ext cx="3351465" cy="136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2823" y="3724583"/>
            <a:ext cx="3343275" cy="193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Flecha a la derecha con bandas"/>
          <p:cNvSpPr/>
          <p:nvPr/>
        </p:nvSpPr>
        <p:spPr>
          <a:xfrm rot="5400000">
            <a:off x="8208404" y="3537012"/>
            <a:ext cx="288032" cy="216024"/>
          </a:xfrm>
          <a:prstGeom prst="striped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5" name="18 Grupo"/>
          <p:cNvGrpSpPr/>
          <p:nvPr/>
        </p:nvGrpSpPr>
        <p:grpSpPr>
          <a:xfrm>
            <a:off x="7308304" y="1412776"/>
            <a:ext cx="1599517" cy="1478059"/>
            <a:chOff x="1508568" y="1124744"/>
            <a:chExt cx="1872208" cy="1512168"/>
          </a:xfrm>
        </p:grpSpPr>
        <p:sp>
          <p:nvSpPr>
            <p:cNvPr id="17" name="16 Rectángulo"/>
            <p:cNvSpPr/>
            <p:nvPr/>
          </p:nvSpPr>
          <p:spPr>
            <a:xfrm>
              <a:off x="1508568" y="1124744"/>
              <a:ext cx="1872208" cy="15121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91680" y="1196752"/>
              <a:ext cx="1584176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15 Flecha a la derecha con bandas"/>
          <p:cNvSpPr/>
          <p:nvPr/>
        </p:nvSpPr>
        <p:spPr>
          <a:xfrm rot="5400000">
            <a:off x="7704348" y="1304764"/>
            <a:ext cx="288032" cy="216024"/>
          </a:xfrm>
          <a:prstGeom prst="striped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Rectángulo"/>
          <p:cNvSpPr/>
          <p:nvPr/>
        </p:nvSpPr>
        <p:spPr>
          <a:xfrm>
            <a:off x="284431" y="4084622"/>
            <a:ext cx="6951865" cy="2440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284431" y="1412776"/>
            <a:ext cx="6951865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32345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6.1 – Visión general de creación (3)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251520" y="1405225"/>
            <a:ext cx="37000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Dominio secundario (subdominio)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(dominio que cuelga de 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                otro en un mismo  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                bosque, y mismo árbol)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84431" y="4077072"/>
            <a:ext cx="3424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Dominio de árbol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(dominio en el mismo 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                bosque pero nuevo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                árbol)</a:t>
            </a:r>
            <a:endParaRPr lang="es-ES" sz="2000" dirty="0">
              <a:solidFill>
                <a:schemeClr val="bg1"/>
              </a:solidFill>
            </a:endParaRPr>
          </a:p>
        </p:txBody>
      </p:sp>
      <p:grpSp>
        <p:nvGrpSpPr>
          <p:cNvPr id="15" name="14 Grupo"/>
          <p:cNvGrpSpPr/>
          <p:nvPr/>
        </p:nvGrpSpPr>
        <p:grpSpPr>
          <a:xfrm>
            <a:off x="7452320" y="1412776"/>
            <a:ext cx="1512168" cy="1440160"/>
            <a:chOff x="2123728" y="3861048"/>
            <a:chExt cx="2202597" cy="1872208"/>
          </a:xfrm>
        </p:grpSpPr>
        <p:sp>
          <p:nvSpPr>
            <p:cNvPr id="17" name="16 Rectángulo"/>
            <p:cNvSpPr/>
            <p:nvPr/>
          </p:nvSpPr>
          <p:spPr>
            <a:xfrm>
              <a:off x="2123728" y="3861048"/>
              <a:ext cx="2199336" cy="1872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23728" y="3861049"/>
              <a:ext cx="2202597" cy="1872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19 Flecha a la derecha con bandas"/>
          <p:cNvSpPr/>
          <p:nvPr/>
        </p:nvSpPr>
        <p:spPr>
          <a:xfrm rot="7911664">
            <a:off x="8564973" y="1988157"/>
            <a:ext cx="288032" cy="216024"/>
          </a:xfrm>
          <a:prstGeom prst="striped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484784"/>
            <a:ext cx="3168352" cy="216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4149080"/>
            <a:ext cx="316835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20 Rectángulo"/>
          <p:cNvSpPr/>
          <p:nvPr/>
        </p:nvSpPr>
        <p:spPr>
          <a:xfrm>
            <a:off x="7347581" y="4080862"/>
            <a:ext cx="1623453" cy="145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52320" y="4365104"/>
            <a:ext cx="1466345" cy="9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22 Flecha a la derecha con bandas"/>
          <p:cNvSpPr/>
          <p:nvPr/>
        </p:nvSpPr>
        <p:spPr>
          <a:xfrm rot="7911664">
            <a:off x="8564974" y="4292414"/>
            <a:ext cx="288032" cy="216024"/>
          </a:xfrm>
          <a:prstGeom prst="striped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8 Rectángulo"/>
          <p:cNvSpPr/>
          <p:nvPr/>
        </p:nvSpPr>
        <p:spPr>
          <a:xfrm>
            <a:off x="4572000" y="1268760"/>
            <a:ext cx="4572000" cy="2304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3726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6.2 – Creación de un 2º DC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4644008" y="3861048"/>
            <a:ext cx="2232248" cy="184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18 Grupo"/>
          <p:cNvGrpSpPr/>
          <p:nvPr/>
        </p:nvGrpSpPr>
        <p:grpSpPr>
          <a:xfrm>
            <a:off x="2156640" y="1628800"/>
            <a:ext cx="2199336" cy="1872208"/>
            <a:chOff x="1508568" y="1124744"/>
            <a:chExt cx="1872208" cy="1512168"/>
          </a:xfrm>
        </p:grpSpPr>
        <p:sp>
          <p:nvSpPr>
            <p:cNvPr id="20" name="19 Rectángulo"/>
            <p:cNvSpPr/>
            <p:nvPr/>
          </p:nvSpPr>
          <p:spPr>
            <a:xfrm>
              <a:off x="1508568" y="1124744"/>
              <a:ext cx="1872208" cy="15121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91680" y="1196752"/>
              <a:ext cx="1584176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21 Rectángulo"/>
          <p:cNvSpPr/>
          <p:nvPr/>
        </p:nvSpPr>
        <p:spPr>
          <a:xfrm>
            <a:off x="4644008" y="1628800"/>
            <a:ext cx="2232248" cy="184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15718" y="1980530"/>
            <a:ext cx="2029025" cy="15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29 Grupo"/>
          <p:cNvGrpSpPr/>
          <p:nvPr/>
        </p:nvGrpSpPr>
        <p:grpSpPr>
          <a:xfrm>
            <a:off x="2123728" y="3861048"/>
            <a:ext cx="2202597" cy="1872208"/>
            <a:chOff x="2123728" y="3861048"/>
            <a:chExt cx="2202597" cy="1872208"/>
          </a:xfrm>
        </p:grpSpPr>
        <p:sp>
          <p:nvSpPr>
            <p:cNvPr id="17" name="16 Rectángulo"/>
            <p:cNvSpPr/>
            <p:nvPr/>
          </p:nvSpPr>
          <p:spPr>
            <a:xfrm>
              <a:off x="2123728" y="3861048"/>
              <a:ext cx="2199336" cy="1872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23728" y="3861049"/>
              <a:ext cx="2202597" cy="1872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8024" y="4221088"/>
            <a:ext cx="20162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CuadroTexto"/>
          <p:cNvSpPr txBox="1"/>
          <p:nvPr/>
        </p:nvSpPr>
        <p:spPr>
          <a:xfrm>
            <a:off x="251520" y="1331476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>
                <a:solidFill>
                  <a:schemeClr val="bg1"/>
                </a:solidFill>
              </a:rPr>
              <a:t>Un bosque de un dominio (y 1 DC)</a:t>
            </a:r>
            <a:endParaRPr lang="es-ES" sz="1800" u="sng" dirty="0">
              <a:solidFill>
                <a:schemeClr val="bg1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5732132" y="1340768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/>
              <a:t>Un bosque de un dominio (y 2 DC)</a:t>
            </a:r>
            <a:endParaRPr lang="es-ES" sz="1800" u="sng" dirty="0"/>
          </a:p>
        </p:txBody>
      </p:sp>
      <p:sp>
        <p:nvSpPr>
          <p:cNvPr id="28" name="27 CuadroTexto"/>
          <p:cNvSpPr txBox="1"/>
          <p:nvPr/>
        </p:nvSpPr>
        <p:spPr>
          <a:xfrm>
            <a:off x="6319085" y="5733256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>
                <a:solidFill>
                  <a:schemeClr val="bg1"/>
                </a:solidFill>
              </a:rPr>
              <a:t>Un bosque con 2 dominios </a:t>
            </a:r>
          </a:p>
          <a:p>
            <a:r>
              <a:rPr lang="es-ES" sz="1800" u="sng" dirty="0" smtClean="0">
                <a:solidFill>
                  <a:schemeClr val="bg1"/>
                </a:solidFill>
              </a:rPr>
              <a:t>(y 1 DC por cada uno)</a:t>
            </a:r>
            <a:endParaRPr lang="es-ES" sz="1800" u="sng" dirty="0">
              <a:solidFill>
                <a:schemeClr val="bg1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251520" y="5733256"/>
            <a:ext cx="2627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>
                <a:solidFill>
                  <a:schemeClr val="bg1"/>
                </a:solidFill>
              </a:rPr>
              <a:t>Un bosque con 1 dominio,</a:t>
            </a:r>
          </a:p>
          <a:p>
            <a:r>
              <a:rPr lang="es-ES" sz="1800" u="sng" dirty="0" smtClean="0">
                <a:solidFill>
                  <a:schemeClr val="bg1"/>
                </a:solidFill>
              </a:rPr>
              <a:t>y un subdominio. </a:t>
            </a:r>
          </a:p>
          <a:p>
            <a:r>
              <a:rPr lang="es-ES" sz="1800" u="sng" dirty="0" smtClean="0">
                <a:solidFill>
                  <a:schemeClr val="bg1"/>
                </a:solidFill>
              </a:rPr>
              <a:t>(1 DC por cada uno)</a:t>
            </a:r>
            <a:endParaRPr lang="es-ES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2835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6.2 – Creación de un 2º DC (2)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35496" y="548680"/>
            <a:ext cx="79448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PREVIO:  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SYSPREP si es máquina clonada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Establecer nombre del equipo (DC2)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Establecer direccionamiento estático, con DNS apuntando a DC1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Agregar Rol Active </a:t>
            </a:r>
            <a:r>
              <a:rPr lang="es-ES" sz="2000" dirty="0" err="1" smtClean="0">
                <a:solidFill>
                  <a:schemeClr val="bg1"/>
                </a:solidFill>
              </a:rPr>
              <a:t>Directory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2856"/>
            <a:ext cx="8964488" cy="4395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723900"/>
            <a:ext cx="740092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825" y="738188"/>
            <a:ext cx="737235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825" y="723900"/>
            <a:ext cx="737235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714375"/>
            <a:ext cx="744855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</p:spPr>
        <p:txBody>
          <a:bodyPr/>
          <a:lstStyle/>
          <a:p>
            <a:pPr>
              <a:buNone/>
            </a:pPr>
            <a:r>
              <a:rPr lang="es-ES" sz="24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smtClean="0">
                <a:solidFill>
                  <a:srgbClr val="FFFF00"/>
                </a:solidFill>
              </a:rPr>
              <a:t>Agrupaciones de dominios: </a:t>
            </a:r>
            <a:r>
              <a:rPr lang="es-ES" sz="2000" b="1" dirty="0" err="1" smtClean="0">
                <a:solidFill>
                  <a:srgbClr val="FFFF00"/>
                </a:solidFill>
              </a:rPr>
              <a:t>Arbol</a:t>
            </a:r>
            <a:r>
              <a:rPr lang="es-ES" sz="2000" b="1" dirty="0" smtClean="0">
                <a:solidFill>
                  <a:srgbClr val="FFFF00"/>
                </a:solidFill>
              </a:rPr>
              <a:t> , Bosque</a:t>
            </a:r>
          </a:p>
          <a:p>
            <a:pPr>
              <a:buNone/>
            </a:pP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u="sng" dirty="0" smtClean="0"/>
              <a:t>Bosque</a:t>
            </a:r>
            <a:r>
              <a:rPr lang="es-ES" dirty="0" smtClean="0"/>
              <a:t>:</a:t>
            </a:r>
          </a:p>
          <a:p>
            <a:pPr algn="just">
              <a:buFontTx/>
              <a:buNone/>
            </a:pPr>
            <a:r>
              <a:rPr lang="es-ES" sz="2800" dirty="0" smtClean="0"/>
              <a:t>    Colección de árboles que no comparten espacio de nombres.</a:t>
            </a:r>
          </a:p>
          <a:p>
            <a:pPr algn="just">
              <a:buFontTx/>
              <a:buNone/>
            </a:pPr>
            <a:r>
              <a:rPr lang="es-ES" sz="2800" dirty="0" smtClean="0"/>
              <a:t>    Se conectan mediante relaciones de confianza bidireccionales y transitivas.</a:t>
            </a:r>
          </a:p>
          <a:p>
            <a:pPr algn="just">
              <a:buFontTx/>
              <a:buNone/>
            </a:pPr>
            <a:r>
              <a:rPr lang="es-ES" sz="2400" i="1" dirty="0" smtClean="0"/>
              <a:t>		Un dominio único constituye el árbol único de un bosque. </a:t>
            </a:r>
          </a:p>
          <a:p>
            <a:pPr algn="just">
              <a:buFontTx/>
              <a:buNone/>
            </a:pPr>
            <a:r>
              <a:rPr lang="es-ES" sz="2400" i="1" dirty="0" smtClean="0"/>
              <a:t>		Todo bosque tiene un único dominio </a:t>
            </a:r>
            <a:r>
              <a:rPr lang="es-ES" sz="2400" i="1" dirty="0" err="1" smtClean="0"/>
              <a:t>raiz</a:t>
            </a:r>
            <a:r>
              <a:rPr lang="es-ES" sz="2400" i="1" dirty="0" smtClean="0"/>
              <a:t>.</a:t>
            </a:r>
          </a:p>
          <a:p>
            <a:pPr algn="just">
              <a:buFontTx/>
              <a:buNone/>
            </a:pPr>
            <a:endParaRPr lang="es-ES" sz="2400" dirty="0" smtClean="0"/>
          </a:p>
          <a:p>
            <a:pPr algn="just"/>
            <a:endParaRPr lang="es-ES" sz="8800" dirty="0" smtClean="0"/>
          </a:p>
          <a:p>
            <a:pPr lvl="2" algn="just" eaLnBrk="1" hangingPunct="1"/>
            <a:endParaRPr lang="es-ES" sz="2800" dirty="0" smtClean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4876" y="4676031"/>
            <a:ext cx="8329612" cy="206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728663"/>
            <a:ext cx="739140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723900"/>
            <a:ext cx="7391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738188"/>
            <a:ext cx="739140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683568" y="620688"/>
            <a:ext cx="90547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# Script de Windows </a:t>
            </a:r>
            <a:r>
              <a:rPr lang="es-ES" dirty="0" err="1" smtClean="0">
                <a:solidFill>
                  <a:schemeClr val="bg1"/>
                </a:solidFill>
              </a:rPr>
              <a:t>PowerShell</a:t>
            </a:r>
            <a:r>
              <a:rPr lang="es-ES" dirty="0" smtClean="0">
                <a:solidFill>
                  <a:schemeClr val="bg1"/>
                </a:solidFill>
              </a:rPr>
              <a:t> para implementación de AD DS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Import</a:t>
            </a:r>
            <a:r>
              <a:rPr lang="es-ES" dirty="0" smtClean="0">
                <a:solidFill>
                  <a:schemeClr val="bg1"/>
                </a:solidFill>
              </a:rPr>
              <a:t>-Module </a:t>
            </a:r>
            <a:r>
              <a:rPr lang="es-ES" dirty="0" err="1" smtClean="0">
                <a:solidFill>
                  <a:schemeClr val="bg1"/>
                </a:solidFill>
              </a:rPr>
              <a:t>ADDSDeployment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Install-ADDSDomainController</a:t>
            </a:r>
            <a:r>
              <a:rPr lang="es-ES" dirty="0" smtClean="0">
                <a:solidFill>
                  <a:schemeClr val="bg1"/>
                </a:solidFill>
              </a:rPr>
              <a:t>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NoGlobalCatalog</a:t>
            </a:r>
            <a:r>
              <a:rPr lang="es-ES" dirty="0" smtClean="0">
                <a:solidFill>
                  <a:schemeClr val="bg1"/>
                </a:solidFill>
              </a:rPr>
              <a:t>:$false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CreateDnsDelegation</a:t>
            </a:r>
            <a:r>
              <a:rPr lang="es-ES" dirty="0" smtClean="0">
                <a:solidFill>
                  <a:schemeClr val="bg1"/>
                </a:solidFill>
              </a:rPr>
              <a:t>:$false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Credential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Get-Credential</a:t>
            </a:r>
            <a:r>
              <a:rPr lang="es-ES" dirty="0" smtClean="0">
                <a:solidFill>
                  <a:schemeClr val="bg1"/>
                </a:solidFill>
              </a:rPr>
              <a:t>)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CriticalReplicationOnly</a:t>
            </a:r>
            <a:r>
              <a:rPr lang="es-ES" dirty="0" smtClean="0">
                <a:solidFill>
                  <a:schemeClr val="bg1"/>
                </a:solidFill>
              </a:rPr>
              <a:t>:$false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DatabasePath</a:t>
            </a:r>
            <a:r>
              <a:rPr lang="es-ES" dirty="0" smtClean="0">
                <a:solidFill>
                  <a:schemeClr val="bg1"/>
                </a:solidFill>
              </a:rPr>
              <a:t> "C:\Windows\NTDS"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DomainName</a:t>
            </a:r>
            <a:r>
              <a:rPr lang="es-ES" dirty="0" smtClean="0">
                <a:solidFill>
                  <a:schemeClr val="bg1"/>
                </a:solidFill>
              </a:rPr>
              <a:t> "smr2xx.priv"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InstallDns</a:t>
            </a:r>
            <a:r>
              <a:rPr lang="es-ES" dirty="0" smtClean="0">
                <a:solidFill>
                  <a:schemeClr val="bg1"/>
                </a:solidFill>
              </a:rPr>
              <a:t>:$true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LogPath</a:t>
            </a:r>
            <a:r>
              <a:rPr lang="es-ES" dirty="0" smtClean="0">
                <a:solidFill>
                  <a:schemeClr val="bg1"/>
                </a:solidFill>
              </a:rPr>
              <a:t> "C:\Windows\NTDS"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NoRebootOnCompletion</a:t>
            </a:r>
            <a:r>
              <a:rPr lang="es-ES" dirty="0" smtClean="0">
                <a:solidFill>
                  <a:schemeClr val="bg1"/>
                </a:solidFill>
              </a:rPr>
              <a:t>:$false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SiteName</a:t>
            </a:r>
            <a:r>
              <a:rPr lang="es-ES" dirty="0" smtClean="0">
                <a:solidFill>
                  <a:schemeClr val="bg1"/>
                </a:solidFill>
              </a:rPr>
              <a:t> "Default-</a:t>
            </a:r>
            <a:r>
              <a:rPr lang="es-ES" dirty="0" err="1" smtClean="0">
                <a:solidFill>
                  <a:schemeClr val="bg1"/>
                </a:solidFill>
              </a:rPr>
              <a:t>First</a:t>
            </a:r>
            <a:r>
              <a:rPr lang="es-ES" dirty="0" smtClean="0">
                <a:solidFill>
                  <a:schemeClr val="bg1"/>
                </a:solidFill>
              </a:rPr>
              <a:t>-</a:t>
            </a:r>
            <a:r>
              <a:rPr lang="es-ES" dirty="0" err="1" smtClean="0">
                <a:solidFill>
                  <a:schemeClr val="bg1"/>
                </a:solidFill>
              </a:rPr>
              <a:t>Site</a:t>
            </a:r>
            <a:r>
              <a:rPr lang="es-ES" dirty="0" smtClean="0">
                <a:solidFill>
                  <a:schemeClr val="bg1"/>
                </a:solidFill>
              </a:rPr>
              <a:t>-</a:t>
            </a:r>
            <a:r>
              <a:rPr lang="es-ES" dirty="0" err="1" smtClean="0">
                <a:solidFill>
                  <a:schemeClr val="bg1"/>
                </a:solidFill>
              </a:rPr>
              <a:t>Name</a:t>
            </a:r>
            <a:r>
              <a:rPr lang="es-ES" dirty="0" smtClean="0">
                <a:solidFill>
                  <a:schemeClr val="bg1"/>
                </a:solidFill>
              </a:rPr>
              <a:t>"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SysvolPath</a:t>
            </a:r>
            <a:r>
              <a:rPr lang="es-ES" dirty="0" smtClean="0">
                <a:solidFill>
                  <a:schemeClr val="bg1"/>
                </a:solidFill>
              </a:rPr>
              <a:t> "C:\Windows\SYSVOL" `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                   -</a:t>
            </a:r>
            <a:r>
              <a:rPr lang="es-ES" dirty="0" err="1" smtClean="0">
                <a:solidFill>
                  <a:schemeClr val="bg1"/>
                </a:solidFill>
              </a:rPr>
              <a:t>Force</a:t>
            </a:r>
            <a:r>
              <a:rPr lang="es-ES" dirty="0" smtClean="0">
                <a:solidFill>
                  <a:schemeClr val="bg1"/>
                </a:solidFill>
              </a:rPr>
              <a:t>:$true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1 Marcador de contenido"/>
          <p:cNvSpPr txBox="1">
            <a:spLocks/>
          </p:cNvSpPr>
          <p:nvPr/>
        </p:nvSpPr>
        <p:spPr>
          <a:xfrm>
            <a:off x="250825" y="404813"/>
            <a:ext cx="8713788" cy="645318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 las herramientas de administración del controlador de dominio podemos ver que ahora hay dos:</a:t>
            </a:r>
            <a:endParaRPr kumimoji="0" lang="es-ES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8763727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smtClean="0"/>
              <a:t>En cada controlador de dominio, tenemos una conexión a los servicios del Directorio Active.</a:t>
            </a:r>
          </a:p>
          <a:p>
            <a:pPr lvl="1"/>
            <a:r>
              <a:rPr lang="es-ES" sz="2000" smtClean="0"/>
              <a:t>Automática y periódicamente,  los distintos DC replican su información.</a:t>
            </a:r>
          </a:p>
          <a:p>
            <a:pPr lvl="1"/>
            <a:r>
              <a:rPr lang="es-ES" sz="2000" smtClean="0"/>
              <a:t>Podemos forzar una sincronización desde los “Sitios y servicios de active Directory”</a:t>
            </a:r>
            <a:endParaRPr lang="es-ES" smtClean="0"/>
          </a:p>
        </p:txBody>
      </p:sp>
      <p:sp>
        <p:nvSpPr>
          <p:cNvPr id="53251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b="41553"/>
          <a:stretch>
            <a:fillRect/>
          </a:stretch>
        </p:blipFill>
        <p:spPr bwMode="auto">
          <a:xfrm>
            <a:off x="251520" y="2276872"/>
            <a:ext cx="8568952" cy="4268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791939"/>
          </a:xfrm>
        </p:spPr>
        <p:txBody>
          <a:bodyPr/>
          <a:lstStyle/>
          <a:p>
            <a:r>
              <a:rPr lang="es-ES" dirty="0" smtClean="0"/>
              <a:t>Automáticamente: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292C29"/>
              </a:clrFrom>
              <a:clrTo>
                <a:srgbClr val="292C2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980728"/>
            <a:ext cx="8572252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Configuración final (ajustar DNS!)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8908934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0" y="3213100"/>
            <a:ext cx="4249738" cy="3240088"/>
          </a:xfrm>
        </p:spPr>
        <p:txBody>
          <a:bodyPr/>
          <a:lstStyle/>
          <a:p>
            <a:pPr lvl="1">
              <a:defRPr/>
            </a:pPr>
            <a:r>
              <a:rPr lang="es-ES" dirty="0" smtClean="0"/>
              <a:t>Reenviadores:</a:t>
            </a:r>
          </a:p>
          <a:p>
            <a:pPr lvl="2">
              <a:defRPr/>
            </a:pPr>
            <a:r>
              <a:rPr lang="es-ES" dirty="0" smtClean="0"/>
              <a:t>10.0.1.48</a:t>
            </a:r>
          </a:p>
          <a:p>
            <a:pPr lvl="2">
              <a:defRPr/>
            </a:pPr>
            <a:r>
              <a:rPr lang="es-ES" dirty="0" smtClean="0"/>
              <a:t>8.8.8.8</a:t>
            </a:r>
          </a:p>
          <a:p>
            <a:pPr lvl="2">
              <a:defRPr/>
            </a:pPr>
            <a:r>
              <a:rPr lang="es-ES" b="1" dirty="0" smtClean="0">
                <a:solidFill>
                  <a:srgbClr val="00B0F0"/>
                </a:solidFill>
              </a:rPr>
              <a:t>172.16.2xx.2</a:t>
            </a:r>
            <a:endParaRPr lang="es-ES" dirty="0" smtClean="0">
              <a:solidFill>
                <a:srgbClr val="00B0F0"/>
              </a:solidFill>
            </a:endParaRPr>
          </a:p>
          <a:p>
            <a:pPr lvl="2">
              <a:defRPr/>
            </a:pPr>
            <a:endParaRPr lang="es-ES" dirty="0" smtClean="0"/>
          </a:p>
          <a:p>
            <a:pPr lvl="1">
              <a:buFontTx/>
              <a:buNone/>
              <a:defRPr/>
            </a:pPr>
            <a:endParaRPr lang="es-ES" dirty="0" smtClean="0"/>
          </a:p>
          <a:p>
            <a:pPr lvl="1">
              <a:defRPr/>
            </a:pPr>
            <a:endParaRPr lang="es-ES" dirty="0" smtClean="0"/>
          </a:p>
          <a:p>
            <a:pPr lvl="1">
              <a:defRPr/>
            </a:pPr>
            <a:endParaRPr lang="es-ES" dirty="0"/>
          </a:p>
        </p:txBody>
      </p:sp>
      <p:sp>
        <p:nvSpPr>
          <p:cNvPr id="57347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77</a:t>
            </a:r>
          </a:p>
        </p:txBody>
      </p:sp>
      <p:sp>
        <p:nvSpPr>
          <p:cNvPr id="6" name="1 Marcador de contenido"/>
          <p:cNvSpPr txBox="1">
            <a:spLocks/>
          </p:cNvSpPr>
          <p:nvPr/>
        </p:nvSpPr>
        <p:spPr bwMode="auto">
          <a:xfrm>
            <a:off x="4894263" y="3213100"/>
            <a:ext cx="4249737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s-ES" sz="2800" kern="0" dirty="0" smtClean="0">
                <a:solidFill>
                  <a:srgbClr val="FFFFFF"/>
                </a:solidFill>
              </a:rPr>
              <a:t>Reenviadores</a:t>
            </a:r>
            <a:r>
              <a:rPr lang="es-ES" sz="2800" kern="0" dirty="0">
                <a:solidFill>
                  <a:srgbClr val="FFFFFF"/>
                </a:solidFill>
              </a:rPr>
              <a:t>:  </a:t>
            </a:r>
          </a:p>
          <a:p>
            <a:pPr marL="1143000" lvl="2" indent="-2286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s-ES" kern="0" dirty="0" smtClean="0">
                <a:solidFill>
                  <a:srgbClr val="FFFFFF"/>
                </a:solidFill>
              </a:rPr>
              <a:t>10.0.1.48</a:t>
            </a:r>
          </a:p>
          <a:p>
            <a:pPr marL="1143000" lvl="2" indent="-2286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s-ES" kern="0" dirty="0" smtClean="0">
                <a:solidFill>
                  <a:srgbClr val="FFFFFF"/>
                </a:solidFill>
              </a:rPr>
              <a:t>8.8.8.8</a:t>
            </a:r>
            <a:endParaRPr lang="es-ES" kern="0" dirty="0">
              <a:solidFill>
                <a:srgbClr val="FFFFFF"/>
              </a:solidFill>
            </a:endParaRPr>
          </a:p>
          <a:p>
            <a:pPr marL="1143000" lvl="2" indent="-2286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s-ES" b="1" kern="0" dirty="0" smtClean="0">
                <a:solidFill>
                  <a:srgbClr val="FF0000"/>
                </a:solidFill>
              </a:rPr>
              <a:t>172.16.2xx.1</a:t>
            </a:r>
            <a:endParaRPr lang="es-ES" b="1" kern="0" dirty="0">
              <a:solidFill>
                <a:srgbClr val="FF0000"/>
              </a:solidFill>
            </a:endParaRPr>
          </a:p>
          <a:p>
            <a:pPr marL="1143000" lvl="2" indent="-228600" eaLnBrk="0" hangingPunct="0">
              <a:spcBef>
                <a:spcPct val="20000"/>
              </a:spcBef>
              <a:defRPr/>
            </a:pPr>
            <a:endParaRPr lang="es-ES" b="1" kern="0" dirty="0">
              <a:solidFill>
                <a:schemeClr val="accent1">
                  <a:lumMod val="20000"/>
                  <a:lumOff val="80000"/>
                </a:schemeClr>
              </a:solidFill>
              <a:latin typeface="+mn-lt"/>
            </a:endParaRPr>
          </a:p>
          <a:p>
            <a:pPr marL="1143000" lvl="2" indent="-228600" eaLnBrk="0" hangingPunct="0">
              <a:spcBef>
                <a:spcPct val="20000"/>
              </a:spcBef>
              <a:buFontTx/>
              <a:buChar char="•"/>
              <a:defRPr/>
            </a:pPr>
            <a:endParaRPr lang="es-ES" kern="0" dirty="0">
              <a:solidFill>
                <a:srgbClr val="FFFFFF"/>
              </a:solidFill>
              <a:latin typeface="+mn-lt"/>
            </a:endParaRPr>
          </a:p>
          <a:p>
            <a:pPr marL="742950" lvl="1" indent="-285750" eaLnBrk="0" hangingPunct="0">
              <a:spcBef>
                <a:spcPct val="20000"/>
              </a:spcBef>
              <a:defRPr/>
            </a:pPr>
            <a:endParaRPr lang="es-ES" sz="2800" kern="0" dirty="0">
              <a:solidFill>
                <a:srgbClr val="FFFFFF"/>
              </a:solidFill>
              <a:latin typeface="+mn-lt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endParaRPr lang="es-ES" sz="2800" kern="0" dirty="0">
              <a:solidFill>
                <a:srgbClr val="FFFFFF"/>
              </a:solidFill>
              <a:latin typeface="+mn-lt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endParaRPr lang="es-ES" sz="2800" kern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1 Marcador de contenido"/>
          <p:cNvSpPr txBox="1">
            <a:spLocks/>
          </p:cNvSpPr>
          <p:nvPr/>
        </p:nvSpPr>
        <p:spPr bwMode="auto">
          <a:xfrm>
            <a:off x="-324544" y="333375"/>
            <a:ext cx="10369152" cy="647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defRPr/>
            </a:pPr>
            <a:r>
              <a:rPr lang="es-ES" sz="3200" kern="0" dirty="0">
                <a:solidFill>
                  <a:srgbClr val="FFFFFF"/>
                </a:solidFill>
                <a:latin typeface="+mn-lt"/>
              </a:rPr>
              <a:t>CONFIGURACIÓN  </a:t>
            </a:r>
            <a:r>
              <a:rPr lang="es-ES" sz="3200" kern="0" dirty="0" err="1">
                <a:solidFill>
                  <a:srgbClr val="FFFFFF"/>
                </a:solidFill>
                <a:latin typeface="+mn-lt"/>
              </a:rPr>
              <a:t>IPs</a:t>
            </a:r>
            <a:r>
              <a:rPr lang="es-ES" sz="3200" kern="0" dirty="0">
                <a:solidFill>
                  <a:srgbClr val="FFFFFF"/>
                </a:solidFill>
                <a:latin typeface="+mn-lt"/>
              </a:rPr>
              <a:t>  en </a:t>
            </a:r>
            <a:r>
              <a:rPr lang="es-ES" sz="3200" kern="0" dirty="0" err="1" smtClean="0">
                <a:solidFill>
                  <a:srgbClr val="FFFFFF"/>
                </a:solidFill>
                <a:latin typeface="+mn-lt"/>
              </a:rPr>
              <a:t>DCs</a:t>
            </a:r>
            <a:r>
              <a:rPr lang="es-ES" sz="3200" kern="0" dirty="0" smtClean="0">
                <a:solidFill>
                  <a:srgbClr val="FFFFFF"/>
                </a:solidFill>
                <a:latin typeface="+mn-lt"/>
              </a:rPr>
              <a:t>: Reenviadores</a:t>
            </a:r>
            <a:endParaRPr lang="es-ES" sz="3200" kern="0" dirty="0">
              <a:solidFill>
                <a:srgbClr val="FFFFFF"/>
              </a:solidFill>
              <a:latin typeface="+mn-lt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endParaRPr lang="es-ES" sz="2800" kern="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 l="68293" t="10938" b="54687"/>
          <a:stretch>
            <a:fillRect/>
          </a:stretch>
        </p:blipFill>
        <p:spPr bwMode="auto">
          <a:xfrm>
            <a:off x="539552" y="1124744"/>
            <a:ext cx="333836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 l="68293" t="49279" b="15024"/>
          <a:stretch>
            <a:fillRect/>
          </a:stretch>
        </p:blipFill>
        <p:spPr bwMode="auto">
          <a:xfrm>
            <a:off x="5364088" y="1124744"/>
            <a:ext cx="333836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0</a:t>
            </a:r>
          </a:p>
        </p:txBody>
      </p:sp>
      <p:sp>
        <p:nvSpPr>
          <p:cNvPr id="10" name="1 Marcador de contenido"/>
          <p:cNvSpPr txBox="1">
            <a:spLocks/>
          </p:cNvSpPr>
          <p:nvPr/>
        </p:nvSpPr>
        <p:spPr bwMode="auto">
          <a:xfrm>
            <a:off x="395288" y="188913"/>
            <a:ext cx="806450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ctr" eaLnBrk="0" hangingPunct="0">
              <a:spcBef>
                <a:spcPct val="20000"/>
              </a:spcBef>
              <a:defRPr/>
            </a:pPr>
            <a:r>
              <a:rPr lang="es-ES" sz="3600" kern="0" dirty="0">
                <a:solidFill>
                  <a:srgbClr val="FFFFFF"/>
                </a:solidFill>
                <a:latin typeface="+mn-lt"/>
              </a:rPr>
              <a:t>Reenviadores </a:t>
            </a:r>
            <a:r>
              <a:rPr lang="es-ES" sz="3600" kern="0" dirty="0" err="1">
                <a:solidFill>
                  <a:srgbClr val="FFFFFF"/>
                </a:solidFill>
                <a:latin typeface="+mn-lt"/>
              </a:rPr>
              <a:t>DNSs</a:t>
            </a:r>
            <a:r>
              <a:rPr lang="es-ES" sz="3600" kern="0" dirty="0">
                <a:solidFill>
                  <a:srgbClr val="FFFFFF"/>
                </a:solidFill>
                <a:latin typeface="+mn-lt"/>
              </a:rPr>
              <a:t>  en </a:t>
            </a:r>
            <a:r>
              <a:rPr lang="es-ES" sz="3600" kern="0" dirty="0" err="1">
                <a:solidFill>
                  <a:srgbClr val="FFFFFF"/>
                </a:solidFill>
                <a:latin typeface="+mn-lt"/>
              </a:rPr>
              <a:t>DCs</a:t>
            </a:r>
            <a:endParaRPr lang="es-ES" sz="3600" kern="0" dirty="0">
              <a:solidFill>
                <a:srgbClr val="FFFFFF"/>
              </a:solidFill>
              <a:latin typeface="+mn-lt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endParaRPr lang="es-ES" sz="2800" kern="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68293" t="10938" b="54687"/>
          <a:stretch>
            <a:fillRect/>
          </a:stretch>
        </p:blipFill>
        <p:spPr bwMode="auto">
          <a:xfrm>
            <a:off x="1043608" y="1124744"/>
            <a:ext cx="1800200" cy="100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l="68293" t="49279" b="15024"/>
          <a:stretch>
            <a:fillRect/>
          </a:stretch>
        </p:blipFill>
        <p:spPr bwMode="auto">
          <a:xfrm>
            <a:off x="5580112" y="1124744"/>
            <a:ext cx="185464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r="9080"/>
          <a:stretch>
            <a:fillRect/>
          </a:stretch>
        </p:blipFill>
        <p:spPr bwMode="auto">
          <a:xfrm>
            <a:off x="4572000" y="2258825"/>
            <a:ext cx="4572000" cy="459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204864"/>
            <a:ext cx="4238625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</p:spPr>
        <p:txBody>
          <a:bodyPr/>
          <a:lstStyle/>
          <a:p>
            <a:pPr algn="just">
              <a:buNone/>
            </a:pPr>
            <a:endParaRPr lang="es-ES" sz="24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r>
              <a:rPr lang="es-ES" sz="2400" b="1" dirty="0" smtClean="0">
                <a:solidFill>
                  <a:srgbClr val="FFFF00"/>
                </a:solidFill>
              </a:rPr>
              <a:t>LDAP (</a:t>
            </a:r>
            <a:r>
              <a:rPr lang="es-ES" sz="2400" b="1" dirty="0" err="1" smtClean="0">
                <a:solidFill>
                  <a:srgbClr val="FFFF00"/>
                </a:solidFill>
              </a:rPr>
              <a:t>Lightweight</a:t>
            </a:r>
            <a:r>
              <a:rPr lang="es-ES" sz="2400" b="1" dirty="0" smtClean="0">
                <a:solidFill>
                  <a:srgbClr val="FFFF00"/>
                </a:solidFill>
              </a:rPr>
              <a:t> </a:t>
            </a:r>
            <a:r>
              <a:rPr lang="es-ES" sz="2400" b="1" dirty="0" err="1" smtClean="0">
                <a:solidFill>
                  <a:srgbClr val="FFFF00"/>
                </a:solidFill>
              </a:rPr>
              <a:t>Directory</a:t>
            </a:r>
            <a:r>
              <a:rPr lang="es-ES" sz="2400" b="1" dirty="0" smtClean="0">
                <a:solidFill>
                  <a:srgbClr val="FFFF00"/>
                </a:solidFill>
              </a:rPr>
              <a:t> Access </a:t>
            </a:r>
            <a:r>
              <a:rPr lang="es-ES" sz="2400" b="1" dirty="0" err="1" smtClean="0">
                <a:solidFill>
                  <a:srgbClr val="FFFF00"/>
                </a:solidFill>
              </a:rPr>
              <a:t>Protocol</a:t>
            </a:r>
            <a:r>
              <a:rPr lang="es-ES" sz="2400" b="1" dirty="0" smtClean="0">
                <a:solidFill>
                  <a:srgbClr val="FFFF00"/>
                </a:solidFill>
              </a:rPr>
              <a:t>):</a:t>
            </a:r>
          </a:p>
          <a:p>
            <a:pPr algn="just">
              <a:buFontTx/>
              <a:buNone/>
            </a:pPr>
            <a:endParaRPr lang="es-ES" sz="2400" dirty="0" smtClean="0"/>
          </a:p>
          <a:p>
            <a:pPr algn="just">
              <a:buFontTx/>
              <a:buNone/>
            </a:pPr>
            <a:r>
              <a:rPr lang="es-ES" dirty="0" smtClean="0"/>
              <a:t>   Protocolo de aplicación que permite el acceso a un servicio de directorio (dominio). 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r>
              <a:rPr lang="es-ES" dirty="0" smtClean="0"/>
              <a:t>   Los servidores LDAP utilizan sistemas de bases de datos para almacenar y gestionar las entradas al directorio</a:t>
            </a:r>
            <a:r>
              <a:rPr lang="es-ES" sz="2400" dirty="0" smtClean="0"/>
              <a:t>.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dirty="0" smtClean="0"/>
              <a:t>Instalar y configurar un 2º controlador de dominio.</a:t>
            </a:r>
          </a:p>
          <a:p>
            <a:pPr lvl="2"/>
            <a:r>
              <a:rPr lang="es-ES" dirty="0" smtClean="0"/>
              <a:t>Aseguraros que el SID es nuevo!.</a:t>
            </a:r>
          </a:p>
          <a:p>
            <a:pPr lvl="2"/>
            <a:r>
              <a:rPr lang="es-ES" dirty="0" smtClean="0"/>
              <a:t>Aseguraros que el DNS del nuevo DC incluye al primer DC</a:t>
            </a:r>
          </a:p>
          <a:p>
            <a:pPr lvl="2"/>
            <a:endParaRPr lang="es-ES" dirty="0" smtClean="0"/>
          </a:p>
          <a:p>
            <a:pPr lvl="1"/>
            <a:r>
              <a:rPr lang="es-ES" dirty="0" smtClean="0"/>
              <a:t>Comprobar que realmente los dos funcionan haciendo que el cliente se conecte a uno y a otro (apagando el otro y el uno respectivamente!).</a:t>
            </a:r>
          </a:p>
          <a:p>
            <a:pPr lvl="2"/>
            <a:r>
              <a:rPr lang="es-ES" dirty="0" smtClean="0"/>
              <a:t>Deberás asegurarte que el DNS del cliente incluye al DC2.</a:t>
            </a:r>
          </a:p>
          <a:p>
            <a:pPr lvl="2"/>
            <a:endParaRPr lang="es-ES" dirty="0" smtClean="0"/>
          </a:p>
          <a:p>
            <a:pPr lvl="1"/>
            <a:r>
              <a:rPr lang="es-ES" dirty="0" smtClean="0"/>
              <a:t>Crear un usuario nuevo en el dominio y apagar los DC</a:t>
            </a:r>
          </a:p>
          <a:p>
            <a:pPr lvl="2"/>
            <a:r>
              <a:rPr lang="es-ES" dirty="0" smtClean="0"/>
              <a:t>Verás como los usuarios que ya usaste entran.</a:t>
            </a:r>
          </a:p>
          <a:p>
            <a:pPr lvl="2"/>
            <a:r>
              <a:rPr lang="es-ES" dirty="0" smtClean="0"/>
              <a:t>Verás como el usuario nuevo… no entra! (hasta encender un DC)	</a:t>
            </a:r>
          </a:p>
          <a:p>
            <a:pPr lvl="2">
              <a:buFontTx/>
              <a:buNone/>
            </a:pPr>
            <a:endParaRPr lang="es-ES" dirty="0" smtClean="0"/>
          </a:p>
        </p:txBody>
      </p:sp>
      <p:sp>
        <p:nvSpPr>
          <p:cNvPr id="5632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1223987"/>
          </a:xfrm>
        </p:spPr>
        <p:txBody>
          <a:bodyPr/>
          <a:lstStyle/>
          <a:p>
            <a:r>
              <a:rPr lang="es-ES" dirty="0" smtClean="0"/>
              <a:t>Para desinstalar el controlador de dominio secundario:</a:t>
            </a:r>
          </a:p>
        </p:txBody>
      </p:sp>
      <p:sp>
        <p:nvSpPr>
          <p:cNvPr id="5632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80391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>
            <a:hlinkClick r:id="rId3"/>
          </p:cNvPr>
          <p:cNvSpPr/>
          <p:nvPr/>
        </p:nvSpPr>
        <p:spPr>
          <a:xfrm>
            <a:off x="5364088" y="6550223"/>
            <a:ext cx="37799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/>
              <a:t>http://technet.microsoft.com/en-us/library/jj574104.aspx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3" y="528638"/>
            <a:ext cx="8258175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709613"/>
            <a:ext cx="760095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2195736" y="4149080"/>
            <a:ext cx="2736304" cy="2880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 smtClean="0"/>
              <a:t>OJO! : NO hay que forzar la eliminación!</a:t>
            </a:r>
          </a:p>
          <a:p>
            <a:endParaRPr lang="es-ES" sz="2800" dirty="0" smtClean="0"/>
          </a:p>
          <a:p>
            <a:endParaRPr lang="es-ES" sz="2800" dirty="0" smtClean="0"/>
          </a:p>
          <a:p>
            <a:endParaRPr lang="es-ES" sz="2800" dirty="0" smtClean="0"/>
          </a:p>
          <a:p>
            <a:endParaRPr lang="es-ES" sz="2800" dirty="0" smtClean="0"/>
          </a:p>
          <a:p>
            <a:endParaRPr lang="es-ES" sz="28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00608" y="3212976"/>
            <a:ext cx="20955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7 Grupo"/>
          <p:cNvGrpSpPr/>
          <p:nvPr/>
        </p:nvGrpSpPr>
        <p:grpSpPr>
          <a:xfrm>
            <a:off x="1259632" y="980728"/>
            <a:ext cx="6705749" cy="4968552"/>
            <a:chOff x="1259632" y="1268760"/>
            <a:chExt cx="6705749" cy="496855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b="-657"/>
            <a:stretch>
              <a:fillRect/>
            </a:stretch>
          </p:blipFill>
          <p:spPr bwMode="auto">
            <a:xfrm>
              <a:off x="1259632" y="1268760"/>
              <a:ext cx="6705749" cy="4968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89447" y="2780928"/>
              <a:ext cx="158417" cy="144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719138"/>
            <a:ext cx="739140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3" y="723900"/>
            <a:ext cx="738187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588" y="719138"/>
            <a:ext cx="736282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2483768" y="3284984"/>
            <a:ext cx="5616624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723900"/>
            <a:ext cx="7391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08720"/>
            <a:ext cx="8488127" cy="4725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2800" b="1" dirty="0" smtClean="0">
                <a:solidFill>
                  <a:srgbClr val="FFFF00"/>
                </a:solidFill>
              </a:rPr>
              <a:t>    Elementos Específicos de Active </a:t>
            </a:r>
            <a:r>
              <a:rPr lang="es-ES" sz="2800" b="1" dirty="0" err="1" smtClean="0">
                <a:solidFill>
                  <a:srgbClr val="FFFF00"/>
                </a:solidFill>
              </a:rPr>
              <a:t>Directory</a:t>
            </a:r>
            <a:endParaRPr lang="es-ES" b="1" dirty="0" smtClean="0">
              <a:solidFill>
                <a:srgbClr val="FFFF00"/>
              </a:solidFill>
            </a:endParaRPr>
          </a:p>
          <a:p>
            <a:endParaRPr lang="es-ES" sz="2800" dirty="0" smtClean="0"/>
          </a:p>
          <a:p>
            <a:r>
              <a:rPr lang="es-ES" sz="2800" dirty="0" smtClean="0"/>
              <a:t>El funcionamiento del directorio activo está basado en la existencia de dos estructuras independientes que se dan soporte mutuamente:</a:t>
            </a:r>
          </a:p>
          <a:p>
            <a:endParaRPr lang="es-ES" sz="2800" b="1" u="sng" dirty="0" smtClean="0"/>
          </a:p>
          <a:p>
            <a:pPr lvl="2"/>
            <a:r>
              <a:rPr lang="es-ES" sz="3200" b="1" u="sng" dirty="0" smtClean="0"/>
              <a:t>ESTRUCTURA LÓGICA</a:t>
            </a:r>
            <a:endParaRPr lang="es-ES" sz="3200" dirty="0" smtClean="0"/>
          </a:p>
          <a:p>
            <a:pPr lvl="2"/>
            <a:endParaRPr lang="es-ES" sz="3200" dirty="0" smtClean="0"/>
          </a:p>
          <a:p>
            <a:pPr lvl="2"/>
            <a:r>
              <a:rPr lang="es-ES" sz="3200" b="1" u="sng" dirty="0" smtClean="0"/>
              <a:t>ESTRUCTURA FÍSICA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 smtClean="0"/>
              <a:t>POSIBLE ERROR!!!!!: si se configura el desmontaje  “forzando la eliminación” se realiza el borrado sólo en el 2º DC, no en el 1º DC.</a:t>
            </a:r>
          </a:p>
          <a:p>
            <a:endParaRPr lang="es-ES" sz="2800" dirty="0" smtClean="0"/>
          </a:p>
          <a:p>
            <a:endParaRPr lang="es-ES" sz="2800" dirty="0" smtClean="0"/>
          </a:p>
          <a:p>
            <a:endParaRPr lang="es-ES" sz="2800" dirty="0" smtClean="0"/>
          </a:p>
          <a:p>
            <a:endParaRPr lang="es-ES" sz="2800" dirty="0" smtClean="0"/>
          </a:p>
          <a:p>
            <a:endParaRPr lang="es-ES" sz="2800" dirty="0" smtClean="0"/>
          </a:p>
          <a:p>
            <a:r>
              <a:rPr lang="es-ES" sz="2800" dirty="0" smtClean="0"/>
              <a:t>En inglés se entiende mejor el problema:</a:t>
            </a:r>
            <a:endParaRPr lang="es-ES" sz="2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b="51859"/>
          <a:stretch>
            <a:fillRect/>
          </a:stretch>
        </p:blipFill>
        <p:spPr bwMode="auto">
          <a:xfrm>
            <a:off x="1322635" y="1772816"/>
            <a:ext cx="6705749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4941168"/>
            <a:ext cx="7028781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00608" y="3212976"/>
            <a:ext cx="20955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Si desmontamos controlador (</a:t>
            </a:r>
            <a:r>
              <a:rPr lang="es-ES" dirty="0" err="1" smtClean="0"/>
              <a:t>demoting</a:t>
            </a:r>
            <a:r>
              <a:rPr lang="es-ES" dirty="0" smtClean="0"/>
              <a:t>) con la anterior configuración, nos encontraremos que en el DC1 nada ha cambiado. 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852936"/>
            <a:ext cx="4991472" cy="3420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8 Rectángulo"/>
          <p:cNvSpPr/>
          <p:nvPr/>
        </p:nvSpPr>
        <p:spPr>
          <a:xfrm>
            <a:off x="251520" y="3717032"/>
            <a:ext cx="4176464" cy="2952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4489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6.3 – Creación de un subdominio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4644008" y="3861048"/>
            <a:ext cx="2232248" cy="184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18 Grupo"/>
          <p:cNvGrpSpPr/>
          <p:nvPr/>
        </p:nvGrpSpPr>
        <p:grpSpPr>
          <a:xfrm>
            <a:off x="2156640" y="1628800"/>
            <a:ext cx="2199336" cy="1872208"/>
            <a:chOff x="1508568" y="1124744"/>
            <a:chExt cx="1872208" cy="1512168"/>
          </a:xfrm>
        </p:grpSpPr>
        <p:sp>
          <p:nvSpPr>
            <p:cNvPr id="20" name="19 Rectángulo"/>
            <p:cNvSpPr/>
            <p:nvPr/>
          </p:nvSpPr>
          <p:spPr>
            <a:xfrm>
              <a:off x="1508568" y="1124744"/>
              <a:ext cx="1872208" cy="15121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91680" y="1196752"/>
              <a:ext cx="1584176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21 Rectángulo"/>
          <p:cNvSpPr/>
          <p:nvPr/>
        </p:nvSpPr>
        <p:spPr>
          <a:xfrm>
            <a:off x="4644008" y="1628800"/>
            <a:ext cx="2232248" cy="184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15718" y="1980530"/>
            <a:ext cx="2029025" cy="15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29 Grupo"/>
          <p:cNvGrpSpPr/>
          <p:nvPr/>
        </p:nvGrpSpPr>
        <p:grpSpPr>
          <a:xfrm>
            <a:off x="2123728" y="3861048"/>
            <a:ext cx="2202597" cy="1872208"/>
            <a:chOff x="2123728" y="3861048"/>
            <a:chExt cx="2202597" cy="1872208"/>
          </a:xfrm>
        </p:grpSpPr>
        <p:sp>
          <p:nvSpPr>
            <p:cNvPr id="17" name="16 Rectángulo"/>
            <p:cNvSpPr/>
            <p:nvPr/>
          </p:nvSpPr>
          <p:spPr>
            <a:xfrm>
              <a:off x="2123728" y="3861048"/>
              <a:ext cx="2199336" cy="1872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23728" y="3861049"/>
              <a:ext cx="2202597" cy="1872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8024" y="4221088"/>
            <a:ext cx="20162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CuadroTexto"/>
          <p:cNvSpPr txBox="1"/>
          <p:nvPr/>
        </p:nvSpPr>
        <p:spPr>
          <a:xfrm>
            <a:off x="251520" y="1331476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/>
              <a:t>Un bosque de un dominio (y 1 DC)</a:t>
            </a:r>
            <a:endParaRPr lang="es-ES" sz="1800" u="sng" dirty="0"/>
          </a:p>
        </p:txBody>
      </p:sp>
      <p:sp>
        <p:nvSpPr>
          <p:cNvPr id="27" name="26 CuadroTexto"/>
          <p:cNvSpPr txBox="1"/>
          <p:nvPr/>
        </p:nvSpPr>
        <p:spPr>
          <a:xfrm>
            <a:off x="5732132" y="1340768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/>
              <a:t>Un bosque de un dominio (y 2 DC)</a:t>
            </a:r>
            <a:endParaRPr lang="es-ES" sz="1800" u="sng" dirty="0"/>
          </a:p>
        </p:txBody>
      </p:sp>
      <p:sp>
        <p:nvSpPr>
          <p:cNvPr id="28" name="27 CuadroTexto"/>
          <p:cNvSpPr txBox="1"/>
          <p:nvPr/>
        </p:nvSpPr>
        <p:spPr>
          <a:xfrm>
            <a:off x="6319085" y="5733256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>
                <a:solidFill>
                  <a:schemeClr val="bg1"/>
                </a:solidFill>
              </a:rPr>
              <a:t>Un bosque con 2 dominios </a:t>
            </a:r>
          </a:p>
          <a:p>
            <a:r>
              <a:rPr lang="es-ES" sz="1800" u="sng" dirty="0" smtClean="0">
                <a:solidFill>
                  <a:schemeClr val="bg1"/>
                </a:solidFill>
              </a:rPr>
              <a:t>(y 1 DC por cada uno)</a:t>
            </a:r>
            <a:endParaRPr lang="es-ES" sz="1800" u="sng" dirty="0">
              <a:solidFill>
                <a:schemeClr val="bg1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251520" y="5733256"/>
            <a:ext cx="2627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/>
              <a:t>Un bosque con 1 dominio,</a:t>
            </a:r>
          </a:p>
          <a:p>
            <a:r>
              <a:rPr lang="es-ES" sz="1800" u="sng" dirty="0" smtClean="0"/>
              <a:t>y un subdominio. </a:t>
            </a:r>
          </a:p>
          <a:p>
            <a:r>
              <a:rPr lang="es-ES" sz="1800" u="sng" dirty="0" smtClean="0"/>
              <a:t>(1 DC por cada uno)</a:t>
            </a:r>
            <a:endParaRPr lang="es-ES" sz="1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2776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6.3 – Creación de subdominio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35496" y="548680"/>
            <a:ext cx="79448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PREVIO:  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SYSPREP si es máquina clonada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Establecer nombre del equipo (DC2)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Establecer direccionamiento estático, con DNS apuntando a DC1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Agregar Rol Active </a:t>
            </a:r>
            <a:r>
              <a:rPr lang="es-ES" sz="2000" dirty="0" err="1" smtClean="0">
                <a:solidFill>
                  <a:schemeClr val="bg1"/>
                </a:solidFill>
              </a:rPr>
              <a:t>Directory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2856"/>
            <a:ext cx="8964488" cy="4395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8213"/>
            <a:ext cx="977265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8870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050" b="1" dirty="0" smtClean="0">
                <a:solidFill>
                  <a:srgbClr val="FFFF00"/>
                </a:solidFill>
              </a:rPr>
              <a:t>6.3 – Creación de subdominio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548680"/>
            <a:ext cx="736282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8870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050" b="1" dirty="0" smtClean="0">
                <a:solidFill>
                  <a:srgbClr val="FFFF00"/>
                </a:solidFill>
              </a:rPr>
              <a:t>6.3 – Creación de subdominio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5" y="733425"/>
            <a:ext cx="741045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7" name="6 Rectángulo"/>
          <p:cNvSpPr/>
          <p:nvPr/>
        </p:nvSpPr>
        <p:spPr>
          <a:xfrm>
            <a:off x="323528" y="260648"/>
            <a:ext cx="18870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050" b="1" dirty="0" smtClean="0">
                <a:solidFill>
                  <a:srgbClr val="FFFF00"/>
                </a:solidFill>
              </a:rPr>
              <a:t>6.3 – Creación de subdominio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825" y="733425"/>
            <a:ext cx="737235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7" name="6 Rectángulo"/>
          <p:cNvSpPr/>
          <p:nvPr/>
        </p:nvSpPr>
        <p:spPr>
          <a:xfrm>
            <a:off x="323528" y="260648"/>
            <a:ext cx="18870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050" b="1" dirty="0" smtClean="0">
                <a:solidFill>
                  <a:srgbClr val="FFFF00"/>
                </a:solidFill>
              </a:rPr>
              <a:t>6.3 – Creación de subdominio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4555033" cy="3314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628800"/>
            <a:ext cx="5746770" cy="421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2636912"/>
            <a:ext cx="5288548" cy="386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9" name="8 Rectángulo"/>
          <p:cNvSpPr/>
          <p:nvPr/>
        </p:nvSpPr>
        <p:spPr>
          <a:xfrm>
            <a:off x="323528" y="260648"/>
            <a:ext cx="18870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050" b="1" dirty="0" smtClean="0">
                <a:solidFill>
                  <a:srgbClr val="FFFF00"/>
                </a:solidFill>
              </a:rPr>
              <a:t>6.3 – Creación de subdominio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71900"/>
            <a:ext cx="7128792" cy="50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7" name="6 Rectángulo"/>
          <p:cNvSpPr/>
          <p:nvPr/>
        </p:nvSpPr>
        <p:spPr>
          <a:xfrm>
            <a:off x="323528" y="260648"/>
            <a:ext cx="18870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050" b="1" dirty="0" smtClean="0">
                <a:solidFill>
                  <a:srgbClr val="FFFF00"/>
                </a:solidFill>
              </a:rPr>
              <a:t>6.3 – Creación de subdominio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2800" b="1" dirty="0" smtClean="0">
                <a:solidFill>
                  <a:srgbClr val="FFFF00"/>
                </a:solidFill>
              </a:rPr>
              <a:t>    Elementos Específicos de Active </a:t>
            </a:r>
            <a:r>
              <a:rPr lang="es-ES" sz="2800" b="1" dirty="0" err="1" smtClean="0">
                <a:solidFill>
                  <a:srgbClr val="FFFF00"/>
                </a:solidFill>
              </a:rPr>
              <a:t>Directory</a:t>
            </a:r>
            <a:endParaRPr lang="es-ES" b="1" dirty="0" smtClean="0">
              <a:solidFill>
                <a:srgbClr val="FFFF00"/>
              </a:solidFill>
            </a:endParaRPr>
          </a:p>
          <a:p>
            <a:endParaRPr lang="es-ES" sz="1800" dirty="0" smtClean="0"/>
          </a:p>
          <a:p>
            <a:r>
              <a:rPr lang="es-ES" sz="2800" b="1" u="sng" dirty="0" smtClean="0"/>
              <a:t>ESTRUCTURA LÓGICA</a:t>
            </a:r>
          </a:p>
          <a:p>
            <a:pPr lvl="1"/>
            <a:r>
              <a:rPr lang="es-ES" sz="2200" dirty="0" smtClean="0"/>
              <a:t>Objetos</a:t>
            </a:r>
          </a:p>
          <a:p>
            <a:pPr lvl="2">
              <a:buNone/>
            </a:pPr>
            <a:r>
              <a:rPr lang="es-ES" sz="2200" dirty="0" smtClean="0"/>
              <a:t>=&gt;Usuarios, Recursos, Servicios</a:t>
            </a:r>
          </a:p>
          <a:p>
            <a:pPr lvl="1"/>
            <a:r>
              <a:rPr lang="es-ES" sz="2200" dirty="0" smtClean="0"/>
              <a:t>Objetos Contenedores</a:t>
            </a:r>
          </a:p>
          <a:p>
            <a:pPr lvl="2">
              <a:buNone/>
            </a:pPr>
            <a:r>
              <a:rPr lang="es-ES" sz="2200" dirty="0" smtClean="0"/>
              <a:t>=&gt;Dominios, Árboles, Bosques</a:t>
            </a:r>
          </a:p>
          <a:p>
            <a:pPr lvl="2">
              <a:buNone/>
            </a:pPr>
            <a:r>
              <a:rPr lang="es-ES" sz="2200" dirty="0" smtClean="0"/>
              <a:t>=&gt;Unidades Organizativas</a:t>
            </a:r>
          </a:p>
          <a:p>
            <a:pPr lvl="2">
              <a:buNone/>
            </a:pPr>
            <a:r>
              <a:rPr lang="es-ES" sz="2200" dirty="0" smtClean="0"/>
              <a:t>=&gt;Grupos</a:t>
            </a:r>
          </a:p>
          <a:p>
            <a:pPr lvl="2"/>
            <a:endParaRPr lang="es-ES" sz="2000" dirty="0" smtClean="0"/>
          </a:p>
          <a:p>
            <a:r>
              <a:rPr lang="es-ES" sz="2800" b="1" u="sng" dirty="0" smtClean="0"/>
              <a:t>ESTRUCTURA FÍSICA</a:t>
            </a:r>
          </a:p>
          <a:p>
            <a:pPr lvl="1"/>
            <a:r>
              <a:rPr lang="es-ES" sz="2200" dirty="0" smtClean="0"/>
              <a:t>Sitios</a:t>
            </a:r>
          </a:p>
          <a:p>
            <a:pPr lvl="1"/>
            <a:r>
              <a:rPr lang="es-ES" sz="2200" dirty="0" smtClean="0"/>
              <a:t> Controladores de Dominio</a:t>
            </a:r>
          </a:p>
          <a:p>
            <a:pPr lvl="2"/>
            <a:r>
              <a:rPr lang="es-ES" sz="2200" dirty="0" smtClean="0"/>
              <a:t>Catálogo Global</a:t>
            </a:r>
          </a:p>
          <a:p>
            <a:pPr lvl="2"/>
            <a:r>
              <a:rPr lang="es-ES" sz="2200" dirty="0" smtClean="0"/>
              <a:t>Maestro de operaciones</a:t>
            </a:r>
          </a:p>
          <a:p>
            <a:endParaRPr lang="es-ES" sz="2800" b="1" u="sng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692696"/>
            <a:ext cx="5562039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3933056"/>
            <a:ext cx="578692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8" name="7 Rectángulo"/>
          <p:cNvSpPr/>
          <p:nvPr/>
        </p:nvSpPr>
        <p:spPr>
          <a:xfrm>
            <a:off x="323528" y="260648"/>
            <a:ext cx="18870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050" b="1" dirty="0" smtClean="0">
                <a:solidFill>
                  <a:srgbClr val="FFFF00"/>
                </a:solidFill>
              </a:rPr>
              <a:t>6.3 – Creación de subdominio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1800051"/>
          </a:xfrm>
        </p:spPr>
        <p:txBody>
          <a:bodyPr/>
          <a:lstStyle/>
          <a:p>
            <a:r>
              <a:rPr lang="es-ES" sz="2400" dirty="0" smtClean="0"/>
              <a:t>¿Cómo se demuestra que está configurado el subdominio? A través de las distintas herramientas de gestión (estructura lógica):</a:t>
            </a:r>
            <a:endParaRPr lang="es-ES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26316"/>
          <a:stretch>
            <a:fillRect/>
          </a:stretch>
        </p:blipFill>
        <p:spPr bwMode="auto">
          <a:xfrm>
            <a:off x="1456017" y="1412776"/>
            <a:ext cx="5852287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501008"/>
            <a:ext cx="3744416" cy="260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448" y="3501008"/>
            <a:ext cx="471601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8" name="7 Rectángulo"/>
          <p:cNvSpPr/>
          <p:nvPr/>
        </p:nvSpPr>
        <p:spPr>
          <a:xfrm>
            <a:off x="323528" y="260648"/>
            <a:ext cx="18870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050" b="1" dirty="0" smtClean="0">
                <a:solidFill>
                  <a:srgbClr val="FFFF00"/>
                </a:solidFill>
              </a:rPr>
              <a:t>6.3 – Creación de subdominio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719931"/>
          </a:xfrm>
        </p:spPr>
        <p:txBody>
          <a:bodyPr/>
          <a:lstStyle/>
          <a:p>
            <a:r>
              <a:rPr lang="es-ES" sz="2400" dirty="0" smtClean="0"/>
              <a:t>Desde la estructura física también se ve:</a:t>
            </a:r>
            <a:endParaRPr lang="es-ES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950" y="1196752"/>
            <a:ext cx="879954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8870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050" b="1" dirty="0" smtClean="0">
                <a:solidFill>
                  <a:srgbClr val="FFFF00"/>
                </a:solidFill>
              </a:rPr>
              <a:t>6.3 – Creación de subdominio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1 Marcador de contenido"/>
          <p:cNvSpPr>
            <a:spLocks noGrp="1"/>
          </p:cNvSpPr>
          <p:nvPr>
            <p:ph idx="4294967295"/>
          </p:nvPr>
        </p:nvSpPr>
        <p:spPr>
          <a:xfrm>
            <a:off x="430213" y="404813"/>
            <a:ext cx="8713787" cy="6453187"/>
          </a:xfrm>
        </p:spPr>
        <p:txBody>
          <a:bodyPr/>
          <a:lstStyle/>
          <a:p>
            <a:r>
              <a:rPr lang="es-ES" sz="2000" dirty="0" smtClean="0"/>
              <a:t>Desmontamos:</a:t>
            </a:r>
            <a:endParaRPr lang="es-ES" sz="2000" dirty="0"/>
          </a:p>
        </p:txBody>
      </p:sp>
      <p:sp>
        <p:nvSpPr>
          <p:cNvPr id="6" name="5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7" name="6 Rectángulo"/>
          <p:cNvSpPr/>
          <p:nvPr/>
        </p:nvSpPr>
        <p:spPr>
          <a:xfrm>
            <a:off x="323528" y="260648"/>
            <a:ext cx="18870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050" b="1" dirty="0" smtClean="0">
                <a:solidFill>
                  <a:srgbClr val="FFFF00"/>
                </a:solidFill>
              </a:rPr>
              <a:t>6.3 – Creación de subdominio</a:t>
            </a:r>
          </a:p>
        </p:txBody>
      </p:sp>
      <p:grpSp>
        <p:nvGrpSpPr>
          <p:cNvPr id="11" name="10 Grupo"/>
          <p:cNvGrpSpPr/>
          <p:nvPr/>
        </p:nvGrpSpPr>
        <p:grpSpPr>
          <a:xfrm>
            <a:off x="251520" y="764704"/>
            <a:ext cx="8496944" cy="5832648"/>
            <a:chOff x="251520" y="764704"/>
            <a:chExt cx="7012831" cy="460134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764704"/>
              <a:ext cx="2448272" cy="1743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680" y="1628801"/>
              <a:ext cx="3960440" cy="2897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35896" y="2708920"/>
              <a:ext cx="3628455" cy="2657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340590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484784"/>
            <a:ext cx="4464496" cy="3267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2564904"/>
            <a:ext cx="4171397" cy="306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3657676"/>
            <a:ext cx="4203998" cy="3074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8 Rectángulo"/>
          <p:cNvSpPr/>
          <p:nvPr/>
        </p:nvSpPr>
        <p:spPr>
          <a:xfrm>
            <a:off x="4572000" y="3717032"/>
            <a:ext cx="4572000" cy="2952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5480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6.2 – Creación de nuevo árbol en bosque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4644008" y="3861048"/>
            <a:ext cx="2232248" cy="184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18 Grupo"/>
          <p:cNvGrpSpPr/>
          <p:nvPr/>
        </p:nvGrpSpPr>
        <p:grpSpPr>
          <a:xfrm>
            <a:off x="2156640" y="1628800"/>
            <a:ext cx="2199336" cy="1872208"/>
            <a:chOff x="1508568" y="1124744"/>
            <a:chExt cx="1872208" cy="1512168"/>
          </a:xfrm>
        </p:grpSpPr>
        <p:sp>
          <p:nvSpPr>
            <p:cNvPr id="20" name="19 Rectángulo"/>
            <p:cNvSpPr/>
            <p:nvPr/>
          </p:nvSpPr>
          <p:spPr>
            <a:xfrm>
              <a:off x="1508568" y="1124744"/>
              <a:ext cx="1872208" cy="15121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91680" y="1196752"/>
              <a:ext cx="1584176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21 Rectángulo"/>
          <p:cNvSpPr/>
          <p:nvPr/>
        </p:nvSpPr>
        <p:spPr>
          <a:xfrm>
            <a:off x="4644008" y="1628800"/>
            <a:ext cx="2232248" cy="184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15718" y="1980530"/>
            <a:ext cx="2029025" cy="152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29 Grupo"/>
          <p:cNvGrpSpPr/>
          <p:nvPr/>
        </p:nvGrpSpPr>
        <p:grpSpPr>
          <a:xfrm>
            <a:off x="2123728" y="3861048"/>
            <a:ext cx="2202597" cy="1872208"/>
            <a:chOff x="2123728" y="3861048"/>
            <a:chExt cx="2202597" cy="1872208"/>
          </a:xfrm>
        </p:grpSpPr>
        <p:sp>
          <p:nvSpPr>
            <p:cNvPr id="17" name="16 Rectángulo"/>
            <p:cNvSpPr/>
            <p:nvPr/>
          </p:nvSpPr>
          <p:spPr>
            <a:xfrm>
              <a:off x="2123728" y="3861048"/>
              <a:ext cx="2199336" cy="1872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23728" y="3861049"/>
              <a:ext cx="2202597" cy="1872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8024" y="4221088"/>
            <a:ext cx="20162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CuadroTexto"/>
          <p:cNvSpPr txBox="1"/>
          <p:nvPr/>
        </p:nvSpPr>
        <p:spPr>
          <a:xfrm>
            <a:off x="251520" y="1331476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/>
              <a:t>Un bosque de un dominio (y 1 DC)</a:t>
            </a:r>
            <a:endParaRPr lang="es-ES" sz="1800" u="sng" dirty="0"/>
          </a:p>
        </p:txBody>
      </p:sp>
      <p:sp>
        <p:nvSpPr>
          <p:cNvPr id="27" name="26 CuadroTexto"/>
          <p:cNvSpPr txBox="1"/>
          <p:nvPr/>
        </p:nvSpPr>
        <p:spPr>
          <a:xfrm>
            <a:off x="5732132" y="1340768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/>
              <a:t>Un bosque de un dominio (y 2 DC)</a:t>
            </a:r>
            <a:endParaRPr lang="es-ES" sz="1800" u="sng" dirty="0"/>
          </a:p>
        </p:txBody>
      </p:sp>
      <p:sp>
        <p:nvSpPr>
          <p:cNvPr id="28" name="27 CuadroTexto"/>
          <p:cNvSpPr txBox="1"/>
          <p:nvPr/>
        </p:nvSpPr>
        <p:spPr>
          <a:xfrm>
            <a:off x="6319085" y="5733256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/>
              <a:t>Un bosque con 2 dominios </a:t>
            </a:r>
          </a:p>
          <a:p>
            <a:r>
              <a:rPr lang="es-ES" sz="1800" u="sng" dirty="0" smtClean="0"/>
              <a:t>(y 1 DC por cada uno)</a:t>
            </a:r>
            <a:endParaRPr lang="es-ES" sz="1800" u="sng" dirty="0"/>
          </a:p>
        </p:txBody>
      </p:sp>
      <p:sp>
        <p:nvSpPr>
          <p:cNvPr id="29" name="28 CuadroTexto"/>
          <p:cNvSpPr txBox="1"/>
          <p:nvPr/>
        </p:nvSpPr>
        <p:spPr>
          <a:xfrm>
            <a:off x="251520" y="5733256"/>
            <a:ext cx="2627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/>
              <a:t>Un bosque con 1 dominio,</a:t>
            </a:r>
          </a:p>
          <a:p>
            <a:r>
              <a:rPr lang="es-ES" sz="1800" u="sng" dirty="0" smtClean="0"/>
              <a:t>y un subdominio. </a:t>
            </a:r>
          </a:p>
          <a:p>
            <a:r>
              <a:rPr lang="es-ES" sz="1800" u="sng" dirty="0" smtClean="0"/>
              <a:t>(1 DC por cada uno)</a:t>
            </a:r>
            <a:endParaRPr lang="es-ES" sz="1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33 Rectángulo"/>
          <p:cNvSpPr/>
          <p:nvPr/>
        </p:nvSpPr>
        <p:spPr>
          <a:xfrm>
            <a:off x="251520" y="3645024"/>
            <a:ext cx="4032448" cy="2952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Rectángulo"/>
          <p:cNvSpPr/>
          <p:nvPr/>
        </p:nvSpPr>
        <p:spPr>
          <a:xfrm>
            <a:off x="4572000" y="3717032"/>
            <a:ext cx="4572000" cy="2952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5480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6.2 – Creación de nuevo árbol en bosque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4644008" y="3861048"/>
            <a:ext cx="2232248" cy="1846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8024" y="4221088"/>
            <a:ext cx="20162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CuadroTexto"/>
          <p:cNvSpPr txBox="1"/>
          <p:nvPr/>
        </p:nvSpPr>
        <p:spPr>
          <a:xfrm>
            <a:off x="251520" y="1331476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>
                <a:solidFill>
                  <a:schemeClr val="bg1"/>
                </a:solidFill>
              </a:rPr>
              <a:t>OJO: No es </a:t>
            </a:r>
            <a:r>
              <a:rPr lang="es-ES" sz="1800" u="sng" dirty="0" err="1" smtClean="0">
                <a:solidFill>
                  <a:schemeClr val="bg1"/>
                </a:solidFill>
              </a:rPr>
              <a:t>es</a:t>
            </a:r>
            <a:r>
              <a:rPr lang="es-ES" sz="1800" u="sng" dirty="0" smtClean="0">
                <a:solidFill>
                  <a:schemeClr val="bg1"/>
                </a:solidFill>
              </a:rPr>
              <a:t> lo mismo</a:t>
            </a:r>
            <a:endParaRPr lang="es-ES" sz="1800" u="sng" dirty="0">
              <a:solidFill>
                <a:schemeClr val="bg1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6319085" y="5733256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u="sng" dirty="0" smtClean="0"/>
              <a:t>Un bosque con 2 dominios </a:t>
            </a:r>
          </a:p>
          <a:p>
            <a:r>
              <a:rPr lang="es-ES" sz="1800" u="sng" dirty="0" smtClean="0"/>
              <a:t>(y 1 DC por cada uno)</a:t>
            </a:r>
            <a:endParaRPr lang="es-ES" sz="1800" u="sng" dirty="0"/>
          </a:p>
        </p:txBody>
      </p:sp>
      <p:grpSp>
        <p:nvGrpSpPr>
          <p:cNvPr id="33" name="32 Grupo"/>
          <p:cNvGrpSpPr/>
          <p:nvPr/>
        </p:nvGrpSpPr>
        <p:grpSpPr>
          <a:xfrm>
            <a:off x="539552" y="3861048"/>
            <a:ext cx="2952328" cy="1584176"/>
            <a:chOff x="827584" y="4293096"/>
            <a:chExt cx="2199336" cy="936104"/>
          </a:xfrm>
        </p:grpSpPr>
        <p:grpSp>
          <p:nvGrpSpPr>
            <p:cNvPr id="2" name="18 Grupo"/>
            <p:cNvGrpSpPr/>
            <p:nvPr/>
          </p:nvGrpSpPr>
          <p:grpSpPr>
            <a:xfrm>
              <a:off x="827584" y="4293096"/>
              <a:ext cx="1047208" cy="936104"/>
              <a:chOff x="1508568" y="1124744"/>
              <a:chExt cx="1872208" cy="1512168"/>
            </a:xfrm>
          </p:grpSpPr>
          <p:sp>
            <p:nvSpPr>
              <p:cNvPr id="20" name="19 Rectángulo"/>
              <p:cNvSpPr/>
              <p:nvPr/>
            </p:nvSpPr>
            <p:spPr>
              <a:xfrm>
                <a:off x="1508568" y="1124744"/>
                <a:ext cx="1872208" cy="1512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1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91680" y="1196752"/>
                <a:ext cx="1584176" cy="1368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0" name="18 Grupo"/>
            <p:cNvGrpSpPr/>
            <p:nvPr/>
          </p:nvGrpSpPr>
          <p:grpSpPr>
            <a:xfrm>
              <a:off x="1979712" y="4293096"/>
              <a:ext cx="1047208" cy="936104"/>
              <a:chOff x="1508568" y="1124744"/>
              <a:chExt cx="1872208" cy="1512168"/>
            </a:xfrm>
          </p:grpSpPr>
          <p:sp>
            <p:nvSpPr>
              <p:cNvPr id="31" name="30 Rectángulo"/>
              <p:cNvSpPr/>
              <p:nvPr/>
            </p:nvSpPr>
            <p:spPr>
              <a:xfrm>
                <a:off x="1508568" y="1124744"/>
                <a:ext cx="1872208" cy="15121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2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91680" y="1196752"/>
                <a:ext cx="1584176" cy="1368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35" name="34 CuadroTexto"/>
          <p:cNvSpPr txBox="1"/>
          <p:nvPr/>
        </p:nvSpPr>
        <p:spPr>
          <a:xfrm>
            <a:off x="251520" y="2852936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bg1"/>
                </a:solidFill>
              </a:rPr>
              <a:t>Dos bosques, con un </a:t>
            </a:r>
            <a:r>
              <a:rPr lang="es-ES" sz="1800" dirty="0" err="1" smtClean="0">
                <a:solidFill>
                  <a:schemeClr val="bg1"/>
                </a:solidFill>
              </a:rPr>
              <a:t>arbol</a:t>
            </a:r>
            <a:r>
              <a:rPr lang="es-ES" sz="1800" dirty="0" smtClean="0">
                <a:solidFill>
                  <a:schemeClr val="bg1"/>
                </a:solidFill>
              </a:rPr>
              <a:t> de un dominio</a:t>
            </a:r>
          </a:p>
          <a:p>
            <a:r>
              <a:rPr lang="es-ES" sz="1800" dirty="0" smtClean="0">
                <a:solidFill>
                  <a:schemeClr val="bg1"/>
                </a:solidFill>
              </a:rPr>
              <a:t>cada uno.</a:t>
            </a:r>
            <a:endParaRPr lang="es-E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4194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6.3 – Creación de un nuevo árbol en el bosque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35496" y="548680"/>
            <a:ext cx="794480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PREVIO:  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SYSPREP si es máquina clonada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Establecer nombre del equipo (DC2)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Establecer direccionamiento estático, con DNS apuntando a DC1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	- Agregar Rol Active </a:t>
            </a:r>
            <a:r>
              <a:rPr lang="es-ES" sz="2000" dirty="0" err="1" smtClean="0">
                <a:solidFill>
                  <a:schemeClr val="bg1"/>
                </a:solidFill>
              </a:rPr>
              <a:t>Directory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2856"/>
            <a:ext cx="8964488" cy="4395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96751"/>
            <a:ext cx="5112568" cy="371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9638" y="757238"/>
            <a:ext cx="732472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836712"/>
            <a:ext cx="8713788" cy="6021288"/>
          </a:xfrm>
          <a:noFill/>
        </p:spPr>
        <p:txBody>
          <a:bodyPr/>
          <a:lstStyle/>
          <a:p>
            <a:r>
              <a:rPr lang="es-ES" dirty="0" smtClean="0"/>
              <a:t>Objetos:</a:t>
            </a:r>
          </a:p>
          <a:p>
            <a:pPr>
              <a:buFontTx/>
              <a:buNone/>
            </a:pPr>
            <a:r>
              <a:rPr lang="es-ES" dirty="0" smtClean="0"/>
              <a:t>	</a:t>
            </a:r>
            <a:r>
              <a:rPr lang="es-ES" sz="2800" dirty="0" smtClean="0"/>
              <a:t>	Cualquier elemento del sistema. Se distinguen tres tipos:  </a:t>
            </a:r>
            <a:r>
              <a:rPr lang="es-ES" sz="2800" u="sng" dirty="0" smtClean="0"/>
              <a:t>usuario, recurso y servicio</a:t>
            </a:r>
            <a:r>
              <a:rPr lang="es-ES" sz="2800" dirty="0" smtClean="0"/>
              <a:t>.</a:t>
            </a:r>
          </a:p>
          <a:p>
            <a:pPr>
              <a:buFontTx/>
              <a:buNone/>
            </a:pPr>
            <a:endParaRPr lang="es-ES" sz="2800" dirty="0" smtClean="0"/>
          </a:p>
          <a:p>
            <a:r>
              <a:rPr lang="es-ES" dirty="0" smtClean="0"/>
              <a:t>Objetos contenedores: </a:t>
            </a:r>
          </a:p>
          <a:p>
            <a:pPr>
              <a:buFontTx/>
              <a:buNone/>
            </a:pPr>
            <a:r>
              <a:rPr lang="es-ES" sz="2800" dirty="0" smtClean="0"/>
              <a:t>		Objetos especiales que pueden contener otros objetos y que permiten organizar el Directorio Activo. </a:t>
            </a:r>
          </a:p>
          <a:p>
            <a:pPr>
              <a:buFontTx/>
              <a:buNone/>
            </a:pPr>
            <a:r>
              <a:rPr lang="es-ES" sz="2800" dirty="0" smtClean="0"/>
              <a:t>	Son: 	Dominios, Árboles, Bosques, </a:t>
            </a:r>
          </a:p>
          <a:p>
            <a:pPr>
              <a:buFontTx/>
              <a:buNone/>
            </a:pPr>
            <a:r>
              <a:rPr lang="es-ES" sz="2800" dirty="0" smtClean="0"/>
              <a:t>			Unidades organizativas </a:t>
            </a:r>
          </a:p>
          <a:p>
            <a:pPr>
              <a:buFontTx/>
              <a:buNone/>
            </a:pPr>
            <a:r>
              <a:rPr lang="es-ES" sz="2800" dirty="0" smtClean="0"/>
              <a:t>			Grupos</a:t>
            </a:r>
          </a:p>
          <a:p>
            <a:pPr>
              <a:buFontTx/>
              <a:buNone/>
            </a:pPr>
            <a:r>
              <a:rPr lang="es-ES" sz="2800" dirty="0" smtClean="0"/>
              <a:t>		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3074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2800" b="1" dirty="0" smtClean="0">
                <a:solidFill>
                  <a:srgbClr val="FFFF00"/>
                </a:solidFill>
              </a:rPr>
              <a:t> </a:t>
            </a:r>
            <a:r>
              <a:rPr lang="es-ES" sz="2800" b="1" dirty="0" smtClean="0">
                <a:solidFill>
                  <a:schemeClr val="bg1"/>
                </a:solidFill>
              </a:rPr>
              <a:t>Estructura Lógica</a:t>
            </a:r>
            <a:endParaRPr lang="es-ES" sz="28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476672"/>
            <a:ext cx="8251119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3744416" cy="2743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764704"/>
            <a:ext cx="3557956" cy="2571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429000"/>
            <a:ext cx="3744416" cy="2743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573016"/>
            <a:ext cx="4155015" cy="3036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6130677" cy="185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2636911"/>
            <a:ext cx="5256584" cy="161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365104"/>
            <a:ext cx="3384376" cy="171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12138" y="4365104"/>
            <a:ext cx="3445970" cy="172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1 Marcador de contenido"/>
          <p:cNvSpPr txBox="1">
            <a:spLocks/>
          </p:cNvSpPr>
          <p:nvPr/>
        </p:nvSpPr>
        <p:spPr>
          <a:xfrm>
            <a:off x="250825" y="404813"/>
            <a:ext cx="8713788" cy="1800051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¿Cómo se demuestra que está configurado el subdominio? A través de las distintas herramientas de gestión (estructura lógica):</a:t>
            </a: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166595"/>
            <a:ext cx="6792044" cy="4962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1 Marcador de contenido"/>
          <p:cNvSpPr txBox="1">
            <a:spLocks/>
          </p:cNvSpPr>
          <p:nvPr/>
        </p:nvSpPr>
        <p:spPr>
          <a:xfrm>
            <a:off x="250825" y="404813"/>
            <a:ext cx="8713788" cy="1800051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Desmontando:</a:t>
            </a: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3" y="733425"/>
            <a:ext cx="73818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350" y="757238"/>
            <a:ext cx="735330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350" y="742950"/>
            <a:ext cx="735330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9638" y="742950"/>
            <a:ext cx="7324725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1 Marcador de contenido"/>
          <p:cNvSpPr txBox="1">
            <a:spLocks/>
          </p:cNvSpPr>
          <p:nvPr/>
        </p:nvSpPr>
        <p:spPr>
          <a:xfrm>
            <a:off x="250825" y="404813"/>
            <a:ext cx="8713788" cy="1800051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FALLA!</a:t>
            </a: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386333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2800" b="1" u="sng" dirty="0" smtClean="0">
                <a:solidFill>
                  <a:srgbClr val="FFFF00"/>
                </a:solidFill>
              </a:rPr>
              <a:t>8. Creación de relaciones de confianza entre dominios</a:t>
            </a:r>
            <a:endParaRPr lang="es-ES" b="1" dirty="0" smtClean="0">
              <a:solidFill>
                <a:srgbClr val="FFFF00"/>
              </a:solidFill>
            </a:endParaRPr>
          </a:p>
          <a:p>
            <a:pPr lvl="2" algn="just" eaLnBrk="1" hangingPunct="1">
              <a:buFontTx/>
              <a:buNone/>
            </a:pPr>
            <a:endParaRPr lang="es-ES" sz="2000" dirty="0" smtClean="0"/>
          </a:p>
          <a:p>
            <a:r>
              <a:rPr lang="es-ES" sz="2400" dirty="0" smtClean="0"/>
              <a:t>Una confianza entre dominios es una relación que se establece entre dominios y que permite a los usuarios de un dominio ser autenticados por un controlador de dominio de otro dominio.</a:t>
            </a:r>
          </a:p>
          <a:p>
            <a:endParaRPr lang="es-ES" sz="2400" dirty="0" smtClean="0"/>
          </a:p>
          <a:p>
            <a:r>
              <a:rPr lang="es-ES" sz="2400" dirty="0" smtClean="0"/>
              <a:t>Todas las relaciones de confianza entre dominios tienen lugar entre dos dominios: el dominio que confía y el dominio en el que se confía.</a:t>
            </a:r>
            <a:endParaRPr lang="es-ES" sz="1800" dirty="0" smtClean="0"/>
          </a:p>
        </p:txBody>
      </p:sp>
      <p:sp>
        <p:nvSpPr>
          <p:cNvPr id="7" name="6 Rectángulo"/>
          <p:cNvSpPr/>
          <p:nvPr/>
        </p:nvSpPr>
        <p:spPr>
          <a:xfrm>
            <a:off x="5425986" y="4293096"/>
            <a:ext cx="1954326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1763688" y="4293096"/>
            <a:ext cx="1954326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35696" y="4365104"/>
            <a:ext cx="180975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98554" y="4365104"/>
            <a:ext cx="1809750" cy="197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Flecha izquierda y derecha"/>
          <p:cNvSpPr/>
          <p:nvPr/>
        </p:nvSpPr>
        <p:spPr>
          <a:xfrm>
            <a:off x="3923928" y="4941168"/>
            <a:ext cx="1296144" cy="93610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692696"/>
            <a:ext cx="8713788" cy="6165304"/>
          </a:xfrm>
          <a:noFill/>
        </p:spPr>
        <p:txBody>
          <a:bodyPr/>
          <a:lstStyle/>
          <a:p>
            <a:pPr>
              <a:buNone/>
            </a:pPr>
            <a:r>
              <a:rPr lang="es-ES" dirty="0" smtClean="0"/>
              <a:t>=&gt; </a:t>
            </a:r>
            <a:r>
              <a:rPr lang="es-ES" u="sng" dirty="0" smtClean="0"/>
              <a:t>Unidades organizativas:</a:t>
            </a:r>
          </a:p>
          <a:p>
            <a:pPr algn="just">
              <a:buFontTx/>
              <a:buNone/>
            </a:pPr>
            <a:r>
              <a:rPr lang="es-ES" dirty="0" smtClean="0"/>
              <a:t>		</a:t>
            </a:r>
            <a:r>
              <a:rPr lang="es-ES" sz="2800" dirty="0" smtClean="0"/>
              <a:t>Contenedores del Directorio Activo en los que puede colocar usuarios, grupos, equipos y otras unidades organizativas. </a:t>
            </a:r>
          </a:p>
          <a:p>
            <a:pPr algn="just">
              <a:buFontTx/>
              <a:buNone/>
            </a:pPr>
            <a:r>
              <a:rPr lang="es-ES" sz="2800" dirty="0" smtClean="0"/>
              <a:t>		</a:t>
            </a:r>
          </a:p>
          <a:p>
            <a:pPr algn="just">
              <a:buFontTx/>
              <a:buNone/>
            </a:pPr>
            <a:r>
              <a:rPr lang="es-ES" sz="2800" dirty="0" smtClean="0"/>
              <a:t>		No pueden contener objetos de otros dominios.</a:t>
            </a:r>
          </a:p>
          <a:p>
            <a:pPr algn="just">
              <a:buFontTx/>
              <a:buNone/>
            </a:pPr>
            <a:endParaRPr lang="es-ES" sz="2800" dirty="0" smtClean="0"/>
          </a:p>
          <a:p>
            <a:pPr algn="just">
              <a:buFontTx/>
              <a:buNone/>
            </a:pPr>
            <a:r>
              <a:rPr lang="es-ES" sz="2800" dirty="0" smtClean="0"/>
              <a:t>		Facilitan la delegación de funciones en la administración de organizaciones. Evita así la creación de subdominios para la delegación de funciones.</a:t>
            </a:r>
          </a:p>
          <a:p>
            <a:pPr>
              <a:buFontTx/>
              <a:buNone/>
            </a:pPr>
            <a:r>
              <a:rPr lang="es-ES" sz="2800" dirty="0" smtClean="0"/>
              <a:t>		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632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 </a:t>
            </a:r>
            <a:r>
              <a:rPr lang="es-ES" sz="1400" b="1" dirty="0" smtClean="0">
                <a:solidFill>
                  <a:schemeClr val="bg1"/>
                </a:solidFill>
              </a:rPr>
              <a:t>Estructura Lógica</a:t>
            </a:r>
            <a:endParaRPr lang="es-ES" sz="1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800" b="1" u="sng" dirty="0" smtClean="0">
                <a:solidFill>
                  <a:srgbClr val="FFFF00"/>
                </a:solidFill>
              </a:rPr>
              <a:t>Relaciones de confianza</a:t>
            </a:r>
            <a:r>
              <a:rPr lang="es-ES" sz="1800" b="1" dirty="0" smtClean="0">
                <a:solidFill>
                  <a:srgbClr val="FFFF00"/>
                </a:solidFill>
              </a:rPr>
              <a:t>.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dirty="0" smtClean="0"/>
              <a:t>Para que dos dominios puedan establecer una relación de confianza, es necesario que funcione la resolución de nombres </a:t>
            </a:r>
            <a:r>
              <a:rPr lang="es-ES" u="sng" dirty="0" smtClean="0"/>
              <a:t>de</a:t>
            </a:r>
            <a:r>
              <a:rPr lang="es-ES" dirty="0" smtClean="0"/>
              <a:t> ambos dominios </a:t>
            </a:r>
            <a:r>
              <a:rPr lang="es-ES" u="sng" dirty="0" smtClean="0"/>
              <a:t>en</a:t>
            </a:r>
            <a:r>
              <a:rPr lang="es-ES" dirty="0" smtClean="0"/>
              <a:t> ambos dominios.</a:t>
            </a:r>
          </a:p>
          <a:p>
            <a:endParaRPr lang="es-ES" sz="2400" dirty="0" smtClean="0"/>
          </a:p>
          <a:p>
            <a:r>
              <a:rPr lang="es-ES" sz="2400" dirty="0" smtClean="0"/>
              <a:t>Ejemplo: </a:t>
            </a:r>
          </a:p>
          <a:p>
            <a:pPr lvl="1"/>
            <a:r>
              <a:rPr lang="es-ES" sz="2400" dirty="0" smtClean="0"/>
              <a:t>Partimos de dos dominios </a:t>
            </a:r>
            <a:r>
              <a:rPr lang="es-ES" sz="2400" dirty="0" err="1" smtClean="0"/>
              <a:t>recien</a:t>
            </a:r>
            <a:r>
              <a:rPr lang="es-ES" sz="2400" dirty="0" smtClean="0"/>
              <a:t> montados: smr2xx.priv y </a:t>
            </a:r>
            <a:r>
              <a:rPr lang="es-ES" sz="2400" dirty="0" err="1" smtClean="0"/>
              <a:t>EnConfianza.priv</a:t>
            </a:r>
            <a:endParaRPr lang="es-ES" sz="2400" dirty="0" smtClean="0"/>
          </a:p>
          <a:p>
            <a:pPr lvl="1"/>
            <a:r>
              <a:rPr lang="es-ES" sz="2400" dirty="0" smtClean="0"/>
              <a:t>Son dominios independientes, pero visibles:</a:t>
            </a:r>
          </a:p>
          <a:p>
            <a:pPr lvl="2"/>
            <a:r>
              <a:rPr lang="es-ES" sz="1600" dirty="0" smtClean="0"/>
              <a:t>Por comodidad les pondremos bajo la misma red (en producción se habilitarían pasarelas de comunicación VPN).</a:t>
            </a:r>
          </a:p>
          <a:p>
            <a:pPr lvl="1"/>
            <a:r>
              <a:rPr lang="es-ES" sz="2000" dirty="0" smtClean="0"/>
              <a:t>OBJETIVO: </a:t>
            </a:r>
          </a:p>
          <a:p>
            <a:pPr lvl="2"/>
            <a:r>
              <a:rPr lang="es-ES" sz="2000" dirty="0" smtClean="0"/>
              <a:t>Que usuarios de </a:t>
            </a:r>
            <a:r>
              <a:rPr lang="es-ES" sz="2000" dirty="0" err="1" smtClean="0"/>
              <a:t>EnConfianza.priv</a:t>
            </a:r>
            <a:r>
              <a:rPr lang="es-ES" sz="2000" dirty="0" smtClean="0"/>
              <a:t> utilicen una carpeta compartida del dominio smr2xx.priv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332656"/>
            <a:ext cx="695325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2984" y="3369965"/>
            <a:ext cx="4327544" cy="258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356992"/>
            <a:ext cx="4272905" cy="238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1728787"/>
          </a:xfrm>
        </p:spPr>
        <p:txBody>
          <a:bodyPr/>
          <a:lstStyle/>
          <a:p>
            <a:r>
              <a:rPr lang="es-ES" sz="2400" dirty="0" smtClean="0"/>
              <a:t>Configurados los DNS, en DC1.smr2xx.priv, entramos en “Dominios y confianzas de AD”, y abrimos las propiedades del dominio, pestaña confianzas:</a:t>
            </a:r>
          </a:p>
        </p:txBody>
      </p:sp>
      <p:sp>
        <p:nvSpPr>
          <p:cNvPr id="64515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7413" y="1643211"/>
            <a:ext cx="482917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1728787"/>
          </a:xfrm>
        </p:spPr>
        <p:txBody>
          <a:bodyPr/>
          <a:lstStyle/>
          <a:p>
            <a:r>
              <a:rPr lang="es-ES" sz="2400" smtClean="0"/>
              <a:t>Pulsamos NUEVA CONFIANZA para iniciar el asistente:</a:t>
            </a:r>
          </a:p>
        </p:txBody>
      </p:sp>
      <p:sp>
        <p:nvSpPr>
          <p:cNvPr id="65539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8838" y="1452563"/>
            <a:ext cx="5395490" cy="436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1728787"/>
          </a:xfrm>
        </p:spPr>
        <p:txBody>
          <a:bodyPr/>
          <a:lstStyle/>
          <a:p>
            <a:r>
              <a:rPr lang="es-ES" sz="2400" smtClean="0"/>
              <a:t>Indicamos el dominio en el que vamos a confiar </a:t>
            </a:r>
          </a:p>
          <a:p>
            <a:endParaRPr lang="es-ES" sz="2400" smtClean="0"/>
          </a:p>
          <a:p>
            <a:endParaRPr lang="es-ES" sz="2400" smtClean="0"/>
          </a:p>
          <a:p>
            <a:endParaRPr lang="es-ES" sz="2400" smtClean="0"/>
          </a:p>
          <a:p>
            <a:endParaRPr lang="es-ES" sz="2400" smtClean="0"/>
          </a:p>
          <a:p>
            <a:endParaRPr lang="es-ES" sz="2400" smtClean="0"/>
          </a:p>
          <a:p>
            <a:endParaRPr lang="es-ES" sz="2400" smtClean="0"/>
          </a:p>
          <a:p>
            <a:endParaRPr lang="es-ES" sz="2400" smtClean="0"/>
          </a:p>
          <a:p>
            <a:endParaRPr lang="es-ES" sz="2400" smtClean="0"/>
          </a:p>
          <a:p>
            <a:endParaRPr lang="es-ES" sz="2400" smtClean="0"/>
          </a:p>
          <a:p>
            <a:endParaRPr lang="es-ES" sz="2400" smtClean="0"/>
          </a:p>
          <a:p>
            <a:endParaRPr lang="es-ES" sz="2400" smtClean="0"/>
          </a:p>
          <a:p>
            <a:r>
              <a:rPr lang="es-ES" sz="2400" smtClean="0"/>
              <a:t>ATENCION: Si el DNS no está configurado  para resolver también en el servidor DNS del nuevo dominio a confiar, éste paso fallará!.</a:t>
            </a:r>
          </a:p>
        </p:txBody>
      </p:sp>
      <p:sp>
        <p:nvSpPr>
          <p:cNvPr id="6656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71613"/>
            <a:ext cx="487680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1728787"/>
          </a:xfrm>
        </p:spPr>
        <p:txBody>
          <a:bodyPr/>
          <a:lstStyle/>
          <a:p>
            <a:r>
              <a:rPr lang="es-ES" sz="2400" smtClean="0"/>
              <a:t>Indicamos que queremos confiar dentro del mismo bosque:</a:t>
            </a:r>
          </a:p>
        </p:txBody>
      </p:sp>
      <p:sp>
        <p:nvSpPr>
          <p:cNvPr id="67587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8838" y="1457325"/>
            <a:ext cx="48863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68611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7888" y="1443038"/>
            <a:ext cx="48482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69635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1466850"/>
            <a:ext cx="48577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70659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66850"/>
            <a:ext cx="48768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1466850"/>
            <a:ext cx="48577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 algn="just"/>
            <a:endParaRPr lang="es-ES" sz="2800" dirty="0" smtClean="0"/>
          </a:p>
          <a:p>
            <a:pPr algn="just"/>
            <a:r>
              <a:rPr lang="es-ES" sz="2800" dirty="0" smtClean="0"/>
              <a:t>La herramienta “Usuarios y Equipos de Active </a:t>
            </a:r>
            <a:r>
              <a:rPr lang="es-ES" sz="2800" dirty="0" err="1" smtClean="0"/>
              <a:t>Directory</a:t>
            </a:r>
            <a:r>
              <a:rPr lang="es-ES" sz="2800" dirty="0" smtClean="0"/>
              <a:t>” permite gestionar la estructura lógica del directorio: </a:t>
            </a:r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>
              <a:buFontTx/>
              <a:buNone/>
            </a:pPr>
            <a:r>
              <a:rPr lang="es-ES" sz="2800" dirty="0" smtClean="0"/>
              <a:t>Ejercicio: Crear una unidad organizativa “Aula Virtual” y añadirla el equipo cliente perteneciente al dominio.</a:t>
            </a:r>
          </a:p>
          <a:p>
            <a:pPr algn="just"/>
            <a:endParaRPr lang="es-ES" sz="2800" dirty="0" smtClean="0"/>
          </a:p>
          <a:p>
            <a:pPr algn="just">
              <a:buFontTx/>
              <a:buNone/>
            </a:pPr>
            <a:r>
              <a:rPr lang="es-ES" sz="2800" dirty="0" smtClean="0"/>
              <a:t>		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77020"/>
            <a:ext cx="8577263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  <p:sp>
        <p:nvSpPr>
          <p:cNvPr id="5" name="4 Rectángulo"/>
          <p:cNvSpPr/>
          <p:nvPr/>
        </p:nvSpPr>
        <p:spPr>
          <a:xfrm>
            <a:off x="323528" y="260648"/>
            <a:ext cx="1632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 </a:t>
            </a:r>
            <a:r>
              <a:rPr lang="es-ES" sz="1400" b="1" dirty="0" smtClean="0">
                <a:solidFill>
                  <a:schemeClr val="bg1"/>
                </a:solidFill>
              </a:rPr>
              <a:t>Estructura Lógica</a:t>
            </a:r>
            <a:endParaRPr lang="es-ES" sz="1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72707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8363" y="1466850"/>
            <a:ext cx="486727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73731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25" y="1457325"/>
            <a:ext cx="48577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7888" y="1462088"/>
            <a:ext cx="484822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74755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8363" y="1476375"/>
            <a:ext cx="486727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75779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7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7413" y="1471613"/>
            <a:ext cx="482917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7680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8363" y="1457325"/>
            <a:ext cx="48672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34702"/>
            <a:ext cx="422910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65243" t="9600" r="3689" b="44801"/>
          <a:stretch>
            <a:fillRect/>
          </a:stretch>
        </p:blipFill>
        <p:spPr bwMode="auto">
          <a:xfrm>
            <a:off x="1115616" y="4869160"/>
            <a:ext cx="216024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65243" t="57599" r="3689" b="-798"/>
          <a:stretch>
            <a:fillRect/>
          </a:stretch>
        </p:blipFill>
        <p:spPr bwMode="auto">
          <a:xfrm>
            <a:off x="5940152" y="4941168"/>
            <a:ext cx="216024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404664"/>
            <a:ext cx="42481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1872059"/>
          </a:xfrm>
        </p:spPr>
        <p:txBody>
          <a:bodyPr/>
          <a:lstStyle/>
          <a:p>
            <a:r>
              <a:rPr lang="es-ES" sz="2400" dirty="0" smtClean="0"/>
              <a:t>Comprobar que en dominio original </a:t>
            </a:r>
            <a:r>
              <a:rPr lang="es-ES" sz="2400" dirty="0" err="1" smtClean="0"/>
              <a:t>podeis</a:t>
            </a:r>
            <a:r>
              <a:rPr lang="es-ES" sz="2400" dirty="0" smtClean="0"/>
              <a:t> compartir una carpeta a un usuario del dominio confiado.</a:t>
            </a:r>
          </a:p>
          <a:p>
            <a:r>
              <a:rPr lang="es-ES" sz="2400" dirty="0" smtClean="0"/>
              <a:t>Meter un equipo cliente en cada dominio:</a:t>
            </a:r>
          </a:p>
        </p:txBody>
      </p:sp>
      <p:sp>
        <p:nvSpPr>
          <p:cNvPr id="78851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" y="1271588"/>
            <a:ext cx="89344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863947"/>
          </a:xfrm>
        </p:spPr>
        <p:txBody>
          <a:bodyPr/>
          <a:lstStyle/>
          <a:p>
            <a:r>
              <a:rPr lang="es-ES" dirty="0" smtClean="0"/>
              <a:t>Accediendo desde un cliente smr2xx.priv con un usuario de </a:t>
            </a:r>
            <a:r>
              <a:rPr lang="es-ES" dirty="0" err="1" smtClean="0"/>
              <a:t>EnConfianza.priv</a:t>
            </a:r>
            <a:r>
              <a:rPr lang="es-ES" dirty="0" smtClean="0"/>
              <a:t>: 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2160240" cy="154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763688" y="1700808"/>
            <a:ext cx="720080" cy="792088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556792"/>
            <a:ext cx="198422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3676465"/>
            <a:ext cx="7164288" cy="3181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4427984" y="2780928"/>
            <a:ext cx="288032" cy="288032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2699792" y="5013176"/>
            <a:ext cx="1080120" cy="432048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4139952" y="5805264"/>
            <a:ext cx="4104456" cy="576064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5949280"/>
            <a:ext cx="28098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4969247" cy="575915"/>
          </a:xfrm>
        </p:spPr>
        <p:txBody>
          <a:bodyPr/>
          <a:lstStyle/>
          <a:p>
            <a:r>
              <a:rPr lang="es-ES" sz="2800" dirty="0" smtClean="0"/>
              <a:t>Desmontando confianza:</a:t>
            </a:r>
            <a:endParaRPr lang="es-ES" sz="2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124744"/>
            <a:ext cx="4536504" cy="411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916832"/>
            <a:ext cx="3811910" cy="243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3851920" y="2420888"/>
            <a:ext cx="648072" cy="288032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4581128"/>
            <a:ext cx="463867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6876256" y="4005064"/>
            <a:ext cx="792088" cy="288032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6876256" y="5805264"/>
            <a:ext cx="936104" cy="288032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268413"/>
            <a:ext cx="8345487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632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 </a:t>
            </a:r>
            <a:r>
              <a:rPr lang="es-ES" sz="1400" b="1" dirty="0" smtClean="0">
                <a:solidFill>
                  <a:schemeClr val="bg1"/>
                </a:solidFill>
              </a:rPr>
              <a:t>Estructura Lógica</a:t>
            </a:r>
            <a:endParaRPr lang="es-ES" sz="14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3168352" cy="326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628800"/>
            <a:ext cx="2520280" cy="161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1268760"/>
            <a:ext cx="3054499" cy="107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2483768" y="2348880"/>
            <a:ext cx="576064" cy="216024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4499992" y="2996952"/>
            <a:ext cx="504056" cy="216024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7236296" y="2060848"/>
            <a:ext cx="648072" cy="216024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2708920"/>
            <a:ext cx="374535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7.-</a:t>
            </a:r>
            <a:r>
              <a:rPr lang="es-ES" b="1" u="sng" dirty="0" smtClean="0">
                <a:solidFill>
                  <a:srgbClr val="FFFF00"/>
                </a:solidFill>
              </a:rPr>
              <a:t>Objetos que administra un dominio: usuarios globales, grupos y equipos entre otros.</a:t>
            </a:r>
            <a:endParaRPr lang="es-ES" sz="3600" b="1" dirty="0" smtClean="0">
              <a:solidFill>
                <a:srgbClr val="FFFF00"/>
              </a:solidFill>
            </a:endParaRPr>
          </a:p>
          <a:p>
            <a:pPr>
              <a:buFontTx/>
              <a:buNone/>
            </a:pPr>
            <a:endParaRPr lang="es-ES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800" dirty="0" smtClean="0"/>
              <a:t>Mediante la herramienta “Usuarios y equipos de Active </a:t>
            </a:r>
            <a:r>
              <a:rPr lang="es-ES" sz="2800" dirty="0" err="1" smtClean="0"/>
              <a:t>Directory</a:t>
            </a:r>
            <a:r>
              <a:rPr lang="es-ES" sz="2800" dirty="0" smtClean="0"/>
              <a:t>” podemos gestionar la creación de usuarios. </a:t>
            </a:r>
          </a:p>
          <a:p>
            <a:pPr algn="just"/>
            <a:endParaRPr lang="es-ES" sz="2800" dirty="0" smtClean="0"/>
          </a:p>
          <a:p>
            <a:pPr algn="just"/>
            <a:r>
              <a:rPr lang="es-ES" sz="2800" dirty="0" smtClean="0"/>
              <a:t>Normalmente agruparemos los usuarios en “grupos” para facilitar su gestión (permisos).</a:t>
            </a:r>
          </a:p>
          <a:p>
            <a:pPr algn="just"/>
            <a:endParaRPr lang="es-ES" sz="2800" dirty="0" smtClean="0"/>
          </a:p>
          <a:p>
            <a:pPr algn="just"/>
            <a:r>
              <a:rPr lang="es-ES" sz="2800" dirty="0" smtClean="0"/>
              <a:t>(Se profundizará este punto en el tema siguiente)</a:t>
            </a:r>
          </a:p>
          <a:p>
            <a:pPr algn="just"/>
            <a:endParaRPr lang="es-ES" sz="2800" dirty="0" smtClean="0"/>
          </a:p>
          <a:p>
            <a:endParaRPr lang="es-E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mtClean="0"/>
              <a:t>Creación de un usuario.</a:t>
            </a:r>
          </a:p>
        </p:txBody>
      </p:sp>
      <p:sp>
        <p:nvSpPr>
          <p:cNvPr id="8192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pic>
        <p:nvPicPr>
          <p:cNvPr id="8192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052513"/>
            <a:ext cx="3311525" cy="278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375" y="1052513"/>
            <a:ext cx="3313113" cy="279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525" y="2349500"/>
            <a:ext cx="2808288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4005263"/>
            <a:ext cx="6681787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b="1" smtClean="0">
                <a:solidFill>
                  <a:srgbClr val="FFFF00"/>
                </a:solidFill>
              </a:rPr>
              <a:t>	</a:t>
            </a:r>
            <a:r>
              <a:rPr lang="es-ES" sz="1600" b="1" u="sng" smtClean="0">
                <a:solidFill>
                  <a:srgbClr val="FFFF00"/>
                </a:solidFill>
              </a:rPr>
              <a:t>Objetos que administra un dominio: usuarios globales, grupos y equipos entre otros.</a:t>
            </a:r>
          </a:p>
          <a:p>
            <a:pPr>
              <a:buFontTx/>
              <a:buNone/>
            </a:pPr>
            <a:r>
              <a:rPr lang="es-ES" sz="2800" b="1" u="sng" smtClean="0">
                <a:solidFill>
                  <a:srgbClr val="FFFF00"/>
                </a:solidFill>
              </a:rPr>
              <a:t>GRUPOS</a:t>
            </a:r>
            <a:endParaRPr lang="es-ES" sz="5400" b="1" smtClean="0">
              <a:solidFill>
                <a:srgbClr val="FFFF00"/>
              </a:solidFill>
            </a:endParaRPr>
          </a:p>
          <a:p>
            <a:pPr algn="just"/>
            <a:r>
              <a:rPr lang="es-ES" sz="2800" smtClean="0"/>
              <a:t>Un grupo es una recopilación de cuentas de usuario y de equipo, contactos y otros grupos que se pueden administrar como una unidad individual. </a:t>
            </a:r>
          </a:p>
          <a:p>
            <a:pPr algn="just"/>
            <a:r>
              <a:rPr lang="es-ES" sz="2800" smtClean="0"/>
              <a:t>Los usuarios y los equipos que pertenecen a un grupo determinado se designan miembros del grupo.</a:t>
            </a:r>
          </a:p>
          <a:p>
            <a:endParaRPr lang="es-ES" sz="2000" smtClean="0"/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" y="3716338"/>
            <a:ext cx="3870325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8013" y="3702050"/>
            <a:ext cx="4618037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-243408"/>
            <a:ext cx="8713788" cy="1991122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	</a:t>
            </a:r>
            <a:r>
              <a:rPr lang="es-ES" sz="1600" b="1" u="sng" dirty="0" smtClean="0">
                <a:solidFill>
                  <a:srgbClr val="FFFF00"/>
                </a:solidFill>
              </a:rPr>
              <a:t>Objetos que administra un dominio: usuarios globales, grupos y equipos entre otros.</a:t>
            </a:r>
          </a:p>
          <a:p>
            <a:pPr>
              <a:buFontTx/>
              <a:buNone/>
            </a:pPr>
            <a:r>
              <a:rPr lang="es-ES" sz="2800" b="1" u="sng" dirty="0" smtClean="0">
                <a:solidFill>
                  <a:srgbClr val="FFFF00"/>
                </a:solidFill>
              </a:rPr>
              <a:t>EQUIPOS</a:t>
            </a:r>
          </a:p>
          <a:p>
            <a:pPr algn="just"/>
            <a:r>
              <a:rPr lang="es-ES" sz="2800" dirty="0" smtClean="0"/>
              <a:t>En el active </a:t>
            </a:r>
            <a:r>
              <a:rPr lang="es-ES" sz="2800" dirty="0" err="1" smtClean="0"/>
              <a:t>directory</a:t>
            </a:r>
            <a:r>
              <a:rPr lang="es-ES" sz="2800" dirty="0" smtClean="0"/>
              <a:t> se distinguen 2 tipos: </a:t>
            </a:r>
            <a:r>
              <a:rPr lang="es-ES" sz="2800" dirty="0" err="1" smtClean="0"/>
              <a:t>computers</a:t>
            </a:r>
            <a:r>
              <a:rPr lang="es-ES" sz="2800" dirty="0" smtClean="0"/>
              <a:t>, y </a:t>
            </a:r>
            <a:r>
              <a:rPr lang="es-ES" sz="2800" dirty="0" err="1" smtClean="0"/>
              <a:t>domain</a:t>
            </a:r>
            <a:r>
              <a:rPr lang="es-ES" sz="2800" dirty="0" smtClean="0"/>
              <a:t> </a:t>
            </a:r>
            <a:r>
              <a:rPr lang="es-ES" sz="2800" dirty="0" err="1" smtClean="0"/>
              <a:t>computers</a:t>
            </a:r>
            <a:r>
              <a:rPr lang="es-ES" sz="2800" dirty="0" smtClean="0"/>
              <a:t>.</a:t>
            </a:r>
          </a:p>
          <a:p>
            <a:pPr algn="just"/>
            <a:r>
              <a:rPr lang="es-ES" sz="2800" dirty="0" smtClean="0"/>
              <a:t>Normalmente se agrupan los equipos (en </a:t>
            </a:r>
            <a:r>
              <a:rPr lang="es-ES" sz="2800" dirty="0" err="1" smtClean="0"/>
              <a:t>OU’s</a:t>
            </a:r>
            <a:r>
              <a:rPr lang="es-ES" sz="2800" dirty="0" smtClean="0"/>
              <a:t>)para aplicarles políticas de grupo específicas.</a:t>
            </a:r>
            <a:endParaRPr lang="es-ES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780928"/>
            <a:ext cx="49053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653136"/>
            <a:ext cx="69818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-243408"/>
            <a:ext cx="8713788" cy="1991122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	</a:t>
            </a:r>
            <a:r>
              <a:rPr lang="es-ES" sz="1600" b="1" u="sng" dirty="0" smtClean="0">
                <a:solidFill>
                  <a:srgbClr val="FFFF00"/>
                </a:solidFill>
              </a:rPr>
              <a:t>Objetos que administra un dominio: usuarios globales, grupos y equipos entre otros.</a:t>
            </a:r>
          </a:p>
          <a:p>
            <a:pPr>
              <a:buFontTx/>
              <a:buNone/>
            </a:pPr>
            <a:r>
              <a:rPr lang="es-ES" sz="1200" b="1" u="sng" dirty="0" smtClean="0">
                <a:solidFill>
                  <a:srgbClr val="FFFF00"/>
                </a:solidFill>
              </a:rPr>
              <a:t>EQUIPOS</a:t>
            </a:r>
            <a:endParaRPr lang="es-ES" sz="2800" b="1" u="sng" dirty="0" smtClean="0">
              <a:solidFill>
                <a:srgbClr val="FFFF00"/>
              </a:solidFill>
            </a:endParaRPr>
          </a:p>
          <a:p>
            <a:pPr algn="just"/>
            <a:r>
              <a:rPr lang="es-ES" sz="2800" dirty="0" smtClean="0"/>
              <a:t>Normalmente se agrupan los equipos (en </a:t>
            </a:r>
            <a:r>
              <a:rPr lang="es-ES" sz="2800" dirty="0" err="1" smtClean="0"/>
              <a:t>OU’s</a:t>
            </a:r>
            <a:r>
              <a:rPr lang="es-ES" sz="2800" dirty="0" smtClean="0"/>
              <a:t>)para aplicarles políticas de grupo específicas.</a:t>
            </a:r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800" dirty="0" smtClean="0"/>
          </a:p>
          <a:p>
            <a:pPr algn="just"/>
            <a:endParaRPr lang="es-ES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844824"/>
            <a:ext cx="7054099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	</a:t>
            </a:r>
            <a:r>
              <a:rPr lang="es-ES" b="1" u="sng" dirty="0" smtClean="0">
                <a:solidFill>
                  <a:srgbClr val="FFFF00"/>
                </a:solidFill>
              </a:rPr>
              <a:t>9 Creación de agrupaciones de elementos: </a:t>
            </a:r>
            <a:endParaRPr lang="es-ES" sz="3600" b="1" dirty="0" smtClean="0">
              <a:solidFill>
                <a:srgbClr val="FFFF00"/>
              </a:solidFill>
            </a:endParaRPr>
          </a:p>
          <a:p>
            <a:pPr>
              <a:buFontTx/>
              <a:buNone/>
            </a:pPr>
            <a:endParaRPr lang="es-ES" b="1" dirty="0" smtClean="0">
              <a:solidFill>
                <a:srgbClr val="FFFF00"/>
              </a:solidFill>
            </a:endParaRPr>
          </a:p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Grupos </a:t>
            </a:r>
          </a:p>
          <a:p>
            <a:pPr>
              <a:buFontTx/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	(vistos en el punto anterior. Se profundiza en el siguiente tema)</a:t>
            </a:r>
          </a:p>
          <a:p>
            <a:pPr>
              <a:buFontTx/>
              <a:buNone/>
            </a:pPr>
            <a:endParaRPr lang="es-ES" b="1" dirty="0" smtClean="0">
              <a:solidFill>
                <a:srgbClr val="FFFF00"/>
              </a:solidFill>
            </a:endParaRPr>
          </a:p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Unidades Organizativas</a:t>
            </a:r>
          </a:p>
          <a:p>
            <a:pPr>
              <a:buFontTx/>
              <a:buNone/>
            </a:pPr>
            <a:r>
              <a:rPr lang="es-ES" sz="2400" b="1" dirty="0" smtClean="0">
                <a:solidFill>
                  <a:srgbClr val="FFFF00"/>
                </a:solidFill>
              </a:rPr>
              <a:t>	</a:t>
            </a:r>
            <a:r>
              <a:rPr lang="es-ES" sz="2000" dirty="0" smtClean="0">
                <a:solidFill>
                  <a:schemeClr val="bg1"/>
                </a:solidFill>
              </a:rPr>
              <a:t>(vistas en la estructura lógica)</a:t>
            </a:r>
          </a:p>
          <a:p>
            <a:pPr>
              <a:buFontTx/>
              <a:buNone/>
            </a:pPr>
            <a:endParaRPr lang="es-E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935955"/>
          </a:xfrm>
        </p:spPr>
        <p:txBody>
          <a:bodyPr/>
          <a:lstStyle/>
          <a:p>
            <a:r>
              <a:rPr lang="es-ES" dirty="0" smtClean="0"/>
              <a:t>Tarea de Repaso</a:t>
            </a:r>
            <a:r>
              <a:rPr lang="es-ES" smtClean="0"/>
              <a:t>: Bosque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2800" b="1" dirty="0" smtClean="0">
                <a:solidFill>
                  <a:srgbClr val="FFFF00"/>
                </a:solidFill>
              </a:rPr>
              <a:t>	</a:t>
            </a:r>
            <a:r>
              <a:rPr lang="es-ES" sz="2800" b="1" u="sng" dirty="0" smtClean="0">
                <a:solidFill>
                  <a:srgbClr val="FFFF00"/>
                </a:solidFill>
              </a:rPr>
              <a:t>Anexo I - Limpieza de Metadatos en </a:t>
            </a:r>
            <a:r>
              <a:rPr lang="es-ES" sz="2800" b="1" u="sng" dirty="0" err="1" smtClean="0">
                <a:solidFill>
                  <a:srgbClr val="FFFF00"/>
                </a:solidFill>
              </a:rPr>
              <a:t>demoprociones</a:t>
            </a:r>
            <a:r>
              <a:rPr lang="es-ES" sz="2800" b="1" u="sng" dirty="0" smtClean="0">
                <a:solidFill>
                  <a:srgbClr val="FFFF00"/>
                </a:solidFill>
              </a:rPr>
              <a:t> fallidas.</a:t>
            </a:r>
            <a:endParaRPr lang="es-ES" b="1" dirty="0" smtClean="0">
              <a:solidFill>
                <a:srgbClr val="FFFF00"/>
              </a:solidFill>
            </a:endParaRPr>
          </a:p>
          <a:p>
            <a:pPr algn="just">
              <a:buFontTx/>
              <a:buNone/>
            </a:pPr>
            <a:endParaRPr lang="es-ES" sz="2800" b="1" dirty="0" smtClean="0">
              <a:solidFill>
                <a:srgbClr val="FFFF00"/>
              </a:solidFill>
            </a:endParaRPr>
          </a:p>
          <a:p>
            <a:pPr algn="just">
              <a:buFontTx/>
              <a:buNone/>
            </a:pPr>
            <a:r>
              <a:rPr lang="es-ES" sz="2800" dirty="0" smtClean="0">
                <a:solidFill>
                  <a:schemeClr val="bg1"/>
                </a:solidFill>
              </a:rPr>
              <a:t>	Cuando un DC se ha roto, o no se ha podido </a:t>
            </a:r>
            <a:r>
              <a:rPr lang="es-ES" sz="2800" dirty="0" err="1" smtClean="0">
                <a:solidFill>
                  <a:schemeClr val="bg1"/>
                </a:solidFill>
              </a:rPr>
              <a:t>depromocionar</a:t>
            </a:r>
            <a:r>
              <a:rPr lang="es-ES" sz="2800" dirty="0" smtClean="0">
                <a:solidFill>
                  <a:schemeClr val="bg1"/>
                </a:solidFill>
              </a:rPr>
              <a:t> (eliminarle como controlador de dominio), es necesario eliminarle del dominio realizando una limpieza de metadatos en el dominio.</a:t>
            </a:r>
          </a:p>
          <a:p>
            <a:pPr algn="just">
              <a:buFontTx/>
              <a:buNone/>
            </a:pPr>
            <a:endParaRPr lang="es-ES" sz="2800" dirty="0" smtClean="0">
              <a:solidFill>
                <a:schemeClr val="bg1"/>
              </a:solidFill>
            </a:endParaRPr>
          </a:p>
          <a:p>
            <a:pPr algn="just">
              <a:buFontTx/>
              <a:buNone/>
            </a:pPr>
            <a:r>
              <a:rPr lang="es-ES" sz="2800" dirty="0" smtClean="0">
                <a:solidFill>
                  <a:schemeClr val="bg1"/>
                </a:solidFill>
              </a:rPr>
              <a:t>	Se puede hacer de forma gráfica o por comandos.</a:t>
            </a:r>
            <a:endParaRPr lang="es-ES" sz="2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501008"/>
            <a:ext cx="73818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5102"/>
            <a:ext cx="8713788" cy="441201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200" b="1" u="sng" dirty="0" smtClean="0">
                <a:solidFill>
                  <a:srgbClr val="FFFF00"/>
                </a:solidFill>
              </a:rPr>
              <a:t>Anexo I - Limpieza de Metadatos en </a:t>
            </a:r>
            <a:r>
              <a:rPr lang="es-ES" sz="1200" b="1" u="sng" dirty="0" err="1" smtClean="0">
                <a:solidFill>
                  <a:srgbClr val="FFFF00"/>
                </a:solidFill>
              </a:rPr>
              <a:t>demoprociones</a:t>
            </a:r>
            <a:r>
              <a:rPr lang="es-ES" sz="1200" b="1" u="sng" dirty="0" smtClean="0">
                <a:solidFill>
                  <a:srgbClr val="FFFF00"/>
                </a:solidFill>
              </a:rPr>
              <a:t> fallidas.</a:t>
            </a:r>
            <a:endParaRPr lang="es-ES" sz="12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	</a:t>
            </a:r>
            <a:r>
              <a:rPr lang="es-ES" sz="1600" b="1" dirty="0" smtClean="0">
                <a:solidFill>
                  <a:schemeClr val="bg1"/>
                </a:solidFill>
              </a:rPr>
              <a:t>Ejemplo: Tenemos un dominio con dos DC. Vamos a forzar el borrado de uno (sin </a:t>
            </a:r>
            <a:r>
              <a:rPr lang="es-ES" sz="1600" b="1" dirty="0" err="1" smtClean="0">
                <a:solidFill>
                  <a:schemeClr val="bg1"/>
                </a:solidFill>
              </a:rPr>
              <a:t>comunicarselo</a:t>
            </a:r>
            <a:r>
              <a:rPr lang="es-ES" sz="1600" b="1" dirty="0" smtClean="0">
                <a:solidFill>
                  <a:schemeClr val="bg1"/>
                </a:solidFill>
              </a:rPr>
              <a:t> al otro), y luego vamos a limpiarlo. Situación de partida:</a:t>
            </a: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Paso 0: Quitamos el 2ºDC sin avisar al primero</a:t>
            </a:r>
          </a:p>
          <a:p>
            <a:pPr marL="742950" indent="-742950" algn="just">
              <a:buNone/>
            </a:pPr>
            <a:r>
              <a:rPr lang="es-ES" sz="2800" dirty="0" smtClean="0">
                <a:solidFill>
                  <a:schemeClr val="bg1"/>
                </a:solidFill>
              </a:rPr>
              <a:t>	</a:t>
            </a:r>
            <a:r>
              <a:rPr lang="es-ES" sz="2400" dirty="0" smtClean="0">
                <a:solidFill>
                  <a:schemeClr val="bg1"/>
                </a:solidFill>
              </a:rPr>
              <a:t>Forzamos la “</a:t>
            </a:r>
            <a:r>
              <a:rPr lang="es-ES" sz="2400" dirty="0" err="1" smtClean="0">
                <a:solidFill>
                  <a:schemeClr val="bg1"/>
                </a:solidFill>
              </a:rPr>
              <a:t>despromoción</a:t>
            </a:r>
            <a:r>
              <a:rPr lang="es-ES" sz="2400" dirty="0" smtClean="0">
                <a:solidFill>
                  <a:schemeClr val="bg1"/>
                </a:solidFill>
              </a:rPr>
              <a:t>” sin indicárselo al principal (estamos emulando una posible pérdida de comunicación)</a:t>
            </a:r>
          </a:p>
        </p:txBody>
      </p:sp>
      <p:sp>
        <p:nvSpPr>
          <p:cNvPr id="7" name="6 Rectángulo"/>
          <p:cNvSpPr/>
          <p:nvPr/>
        </p:nvSpPr>
        <p:spPr>
          <a:xfrm>
            <a:off x="2627784" y="5157192"/>
            <a:ext cx="4968552" cy="5760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980728"/>
            <a:ext cx="469998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57775" y="980728"/>
            <a:ext cx="40862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 lvl="2" algn="just" eaLnBrk="1" hangingPunct="1">
              <a:buFontTx/>
              <a:buNone/>
            </a:pPr>
            <a:endParaRPr lang="es-ES" sz="2800" dirty="0" smtClean="0"/>
          </a:p>
          <a:p>
            <a:pPr algn="just"/>
            <a:r>
              <a:rPr lang="es-ES" b="1" u="sng" dirty="0" smtClean="0"/>
              <a:t>ESTRUCTURA FÍSICA</a:t>
            </a:r>
            <a:r>
              <a:rPr lang="es-ES" dirty="0" smtClean="0"/>
              <a:t>:  Define como configurar y administrar el tráfico de red que soporta la estructura lógica del directorio.</a:t>
            </a:r>
          </a:p>
          <a:p>
            <a:pPr algn="just">
              <a:buFontTx/>
              <a:buNone/>
            </a:pPr>
            <a:r>
              <a:rPr lang="es-ES" dirty="0" smtClean="0"/>
              <a:t>	</a:t>
            </a:r>
          </a:p>
          <a:p>
            <a:pPr algn="just">
              <a:buFontTx/>
              <a:buNone/>
            </a:pPr>
            <a:r>
              <a:rPr lang="es-ES" dirty="0" smtClean="0"/>
              <a:t>Consta de:</a:t>
            </a:r>
          </a:p>
          <a:p>
            <a:pPr lvl="3"/>
            <a:r>
              <a:rPr lang="es-ES" sz="3200" dirty="0" smtClean="0"/>
              <a:t> Sitios</a:t>
            </a:r>
          </a:p>
          <a:p>
            <a:pPr lvl="3"/>
            <a:r>
              <a:rPr lang="es-ES" sz="3200" dirty="0" smtClean="0"/>
              <a:t> Controladores de Dominio</a:t>
            </a:r>
          </a:p>
          <a:p>
            <a:pPr lvl="4"/>
            <a:r>
              <a:rPr lang="es-ES" sz="2400" dirty="0" smtClean="0"/>
              <a:t>Catálogo Global</a:t>
            </a:r>
          </a:p>
          <a:p>
            <a:pPr lvl="4"/>
            <a:r>
              <a:rPr lang="es-ES" sz="2400" dirty="0" smtClean="0"/>
              <a:t>Maestro de operaciones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5102"/>
            <a:ext cx="8713788" cy="441201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200" b="1" u="sng" dirty="0" smtClean="0">
                <a:solidFill>
                  <a:srgbClr val="FFFF00"/>
                </a:solidFill>
              </a:rPr>
              <a:t>Anexo I - Limpieza de Metadatos en </a:t>
            </a:r>
            <a:r>
              <a:rPr lang="es-ES" sz="1200" b="1" u="sng" dirty="0" err="1" smtClean="0">
                <a:solidFill>
                  <a:srgbClr val="FFFF00"/>
                </a:solidFill>
              </a:rPr>
              <a:t>demoprociones</a:t>
            </a:r>
            <a:r>
              <a:rPr lang="es-ES" sz="1200" b="1" u="sng" dirty="0" smtClean="0">
                <a:solidFill>
                  <a:srgbClr val="FFFF00"/>
                </a:solidFill>
              </a:rPr>
              <a:t> fallidas.</a:t>
            </a:r>
            <a:endParaRPr lang="es-ES" sz="12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	</a:t>
            </a:r>
            <a:r>
              <a:rPr lang="es-ES" sz="1600" b="1" dirty="0" smtClean="0">
                <a:solidFill>
                  <a:schemeClr val="bg1"/>
                </a:solidFill>
              </a:rPr>
              <a:t>Tras la </a:t>
            </a:r>
            <a:r>
              <a:rPr lang="es-ES" sz="1600" b="1" dirty="0" err="1" smtClean="0">
                <a:solidFill>
                  <a:schemeClr val="bg1"/>
                </a:solidFill>
              </a:rPr>
              <a:t>despromoción</a:t>
            </a:r>
            <a:r>
              <a:rPr lang="es-ES" sz="1600" b="1" dirty="0" smtClean="0">
                <a:solidFill>
                  <a:schemeClr val="bg1"/>
                </a:solidFill>
              </a:rPr>
              <a:t> fallida, tendremos el DCB fuera del dominio, pero sin que el dominio (en DCA) lo sepa:</a:t>
            </a:r>
          </a:p>
          <a:p>
            <a:pPr algn="just"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En DCA  podemos ver:                                                     En DCB por el contrario:</a:t>
            </a: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AutoNum type="alphaUcParenR"/>
            </a:pPr>
            <a:r>
              <a:rPr lang="es-ES" sz="1600" b="1" dirty="0" smtClean="0">
                <a:solidFill>
                  <a:srgbClr val="FFFF00"/>
                </a:solidFill>
              </a:rPr>
              <a:t>Limpieza </a:t>
            </a:r>
            <a:r>
              <a:rPr lang="es-ES" sz="1600" b="1" dirty="0" smtClean="0">
                <a:solidFill>
                  <a:srgbClr val="FFFF00"/>
                </a:solidFill>
              </a:rPr>
              <a:t>de datos mediante GUI</a:t>
            </a:r>
          </a:p>
          <a:p>
            <a:pPr marL="742950" indent="-742950" algn="just">
              <a:buNone/>
            </a:pPr>
            <a:r>
              <a:rPr lang="es-ES" sz="2400" dirty="0" smtClean="0">
                <a:solidFill>
                  <a:schemeClr val="bg1"/>
                </a:solidFill>
              </a:rPr>
              <a:t>	</a:t>
            </a:r>
            <a:r>
              <a:rPr lang="es-ES" sz="2000" dirty="0" smtClean="0">
                <a:solidFill>
                  <a:schemeClr val="bg1"/>
                </a:solidFill>
              </a:rPr>
              <a:t>1) Abrimos “Sitios y servicios de Active </a:t>
            </a:r>
            <a:r>
              <a:rPr lang="es-ES" sz="2000" dirty="0" err="1" smtClean="0">
                <a:solidFill>
                  <a:schemeClr val="bg1"/>
                </a:solidFill>
              </a:rPr>
              <a:t>Directory</a:t>
            </a:r>
            <a:r>
              <a:rPr lang="es-ES" sz="2000" dirty="0" smtClean="0">
                <a:solidFill>
                  <a:schemeClr val="bg1"/>
                </a:solidFill>
              </a:rPr>
              <a:t>” -&gt; Servers, escogemos los “NTDS </a:t>
            </a:r>
            <a:r>
              <a:rPr lang="es-ES" sz="2000" dirty="0" err="1" smtClean="0">
                <a:solidFill>
                  <a:schemeClr val="bg1"/>
                </a:solidFill>
              </a:rPr>
              <a:t>Settings</a:t>
            </a:r>
            <a:r>
              <a:rPr lang="es-ES" sz="2000" dirty="0" smtClean="0">
                <a:solidFill>
                  <a:schemeClr val="bg1"/>
                </a:solidFill>
              </a:rPr>
              <a:t>” del DC que ha caído, y pulsamos eliminar (confirmando):</a:t>
            </a:r>
            <a:endParaRPr lang="es-ES" dirty="0" smtClean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40862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t="3390"/>
          <a:stretch>
            <a:fillRect/>
          </a:stretch>
        </p:blipFill>
        <p:spPr bwMode="auto">
          <a:xfrm>
            <a:off x="5076057" y="1124745"/>
            <a:ext cx="3384376" cy="1440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005064"/>
            <a:ext cx="28956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2195736" y="6381328"/>
            <a:ext cx="792088" cy="21602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3717032"/>
            <a:ext cx="45720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6084168" y="4941168"/>
            <a:ext cx="864096" cy="21602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8002" y="260648"/>
            <a:ext cx="533427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684512"/>
            <a:ext cx="4648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4716016" y="4052664"/>
            <a:ext cx="936104" cy="21602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5286394" y="2420888"/>
            <a:ext cx="936104" cy="21602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4515900"/>
            <a:ext cx="4104456" cy="2225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2051720" y="1916832"/>
            <a:ext cx="4824536" cy="36004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005064"/>
            <a:ext cx="2304256" cy="260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5102"/>
            <a:ext cx="8713788" cy="441201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200" b="1" u="sng" dirty="0" smtClean="0">
                <a:solidFill>
                  <a:srgbClr val="FFFF00"/>
                </a:solidFill>
              </a:rPr>
              <a:t>Anexo I - Limpieza de Metadatos en </a:t>
            </a:r>
            <a:r>
              <a:rPr lang="es-ES" sz="1200" b="1" u="sng" dirty="0" err="1" smtClean="0">
                <a:solidFill>
                  <a:srgbClr val="FFFF00"/>
                </a:solidFill>
              </a:rPr>
              <a:t>demoprociones</a:t>
            </a:r>
            <a:r>
              <a:rPr lang="es-ES" sz="1200" b="1" u="sng" dirty="0" smtClean="0">
                <a:solidFill>
                  <a:srgbClr val="FFFF00"/>
                </a:solidFill>
              </a:rPr>
              <a:t> fallidas.</a:t>
            </a:r>
            <a:endParaRPr lang="es-ES" sz="1200" b="1" dirty="0" smtClean="0">
              <a:solidFill>
                <a:srgbClr val="FFFF00"/>
              </a:solidFill>
            </a:endParaRPr>
          </a:p>
          <a:p>
            <a:pPr algn="just">
              <a:buAutoNum type="alphaUcParenR"/>
            </a:pPr>
            <a:r>
              <a:rPr lang="es-ES" sz="1600" b="1" dirty="0" smtClean="0">
                <a:solidFill>
                  <a:srgbClr val="FFFF00"/>
                </a:solidFill>
              </a:rPr>
              <a:t>Limpieza de datos mediante GUI</a:t>
            </a:r>
          </a:p>
          <a:p>
            <a:pPr marL="261938" indent="-261938" algn="just">
              <a:buNone/>
            </a:pPr>
            <a:r>
              <a:rPr lang="es-ES" sz="2800" dirty="0" smtClean="0">
                <a:solidFill>
                  <a:schemeClr val="bg1"/>
                </a:solidFill>
              </a:rPr>
              <a:t>	2</a:t>
            </a:r>
            <a:r>
              <a:rPr lang="es-ES" sz="2400" dirty="0" smtClean="0">
                <a:solidFill>
                  <a:schemeClr val="bg1"/>
                </a:solidFill>
              </a:rPr>
              <a:t>) Abrimos “Usuarios y Equipos de Active </a:t>
            </a:r>
            <a:r>
              <a:rPr lang="es-ES" sz="2400" dirty="0" err="1" smtClean="0">
                <a:solidFill>
                  <a:schemeClr val="bg1"/>
                </a:solidFill>
              </a:rPr>
              <a:t>Directory</a:t>
            </a:r>
            <a:r>
              <a:rPr lang="es-ES" sz="2400" dirty="0" smtClean="0">
                <a:solidFill>
                  <a:schemeClr val="bg1"/>
                </a:solidFill>
              </a:rPr>
              <a:t>” y eliminamos (si estuviera) el DCB del apartado controladores de dominio</a:t>
            </a:r>
            <a:r>
              <a:rPr lang="es-ES" sz="2400" dirty="0" smtClean="0">
                <a:solidFill>
                  <a:schemeClr val="bg1"/>
                </a:solidFill>
              </a:rPr>
              <a:t>:</a:t>
            </a:r>
          </a:p>
          <a:p>
            <a:pPr marL="261938" indent="-261938" algn="just">
              <a:buNone/>
            </a:pPr>
            <a:endParaRPr lang="es-ES" sz="2400" dirty="0" smtClean="0">
              <a:solidFill>
                <a:schemeClr val="bg1"/>
              </a:solidFill>
            </a:endParaRPr>
          </a:p>
          <a:p>
            <a:pPr marL="261938" indent="-261938" algn="just">
              <a:buNone/>
            </a:pPr>
            <a:endParaRPr lang="es-ES" sz="2400" dirty="0" smtClean="0">
              <a:solidFill>
                <a:schemeClr val="bg1"/>
              </a:solidFill>
            </a:endParaRPr>
          </a:p>
          <a:p>
            <a:pPr marL="261938" indent="-261938" algn="just">
              <a:buNone/>
            </a:pPr>
            <a:endParaRPr lang="es-ES" sz="2400" dirty="0" smtClean="0">
              <a:solidFill>
                <a:schemeClr val="bg1"/>
              </a:solidFill>
            </a:endParaRPr>
          </a:p>
          <a:p>
            <a:pPr marL="261938" indent="-261938" algn="just">
              <a:buNone/>
            </a:pPr>
            <a:r>
              <a:rPr lang="es-ES" sz="2400" dirty="0" smtClean="0">
                <a:solidFill>
                  <a:schemeClr val="bg1"/>
                </a:solidFill>
              </a:rPr>
              <a:t>	</a:t>
            </a:r>
            <a:r>
              <a:rPr lang="es-ES" sz="2400" dirty="0" smtClean="0">
                <a:solidFill>
                  <a:schemeClr val="bg1"/>
                </a:solidFill>
              </a:rPr>
              <a:t>3) Volvemos </a:t>
            </a:r>
            <a:r>
              <a:rPr lang="es-ES" sz="2400" dirty="0" smtClean="0">
                <a:solidFill>
                  <a:schemeClr val="bg1"/>
                </a:solidFill>
              </a:rPr>
              <a:t>a </a:t>
            </a:r>
            <a:r>
              <a:rPr lang="es-ES" sz="2400" dirty="0" smtClean="0">
                <a:solidFill>
                  <a:schemeClr val="bg1"/>
                </a:solidFill>
              </a:rPr>
              <a:t>“Sitios </a:t>
            </a:r>
            <a:r>
              <a:rPr lang="es-ES" sz="2400" dirty="0" smtClean="0">
                <a:solidFill>
                  <a:schemeClr val="bg1"/>
                </a:solidFill>
              </a:rPr>
              <a:t>y servicios de Active </a:t>
            </a:r>
            <a:r>
              <a:rPr lang="es-ES" sz="2400" dirty="0" err="1" smtClean="0">
                <a:solidFill>
                  <a:schemeClr val="bg1"/>
                </a:solidFill>
              </a:rPr>
              <a:t>Directory</a:t>
            </a:r>
            <a:r>
              <a:rPr lang="es-ES" sz="2400" dirty="0" smtClean="0">
                <a:solidFill>
                  <a:schemeClr val="bg1"/>
                </a:solidFill>
              </a:rPr>
              <a:t>” y borramos el servidor DCB</a:t>
            </a:r>
          </a:p>
          <a:p>
            <a:pPr marL="261938" indent="-261938" algn="just">
              <a:buNone/>
            </a:pPr>
            <a:endParaRPr lang="es-ES" sz="2400" dirty="0" smtClean="0">
              <a:solidFill>
                <a:schemeClr val="bg1"/>
              </a:solidFill>
            </a:endParaRPr>
          </a:p>
          <a:p>
            <a:pPr marL="261938" indent="-261938" algn="just">
              <a:buNone/>
            </a:pPr>
            <a:endParaRPr lang="es-ES" sz="2400" dirty="0" smtClean="0">
              <a:solidFill>
                <a:schemeClr val="bg1"/>
              </a:solidFill>
            </a:endParaRPr>
          </a:p>
          <a:p>
            <a:pPr marL="261938" indent="-261938" algn="just">
              <a:buNone/>
            </a:pPr>
            <a:endParaRPr lang="es-ES" sz="2400" dirty="0" smtClean="0">
              <a:solidFill>
                <a:schemeClr val="bg1"/>
              </a:solidFill>
            </a:endParaRPr>
          </a:p>
          <a:p>
            <a:pPr marL="261938" indent="-261938" algn="just">
              <a:buNone/>
            </a:pPr>
            <a:endParaRPr lang="es-ES" sz="2400" dirty="0" smtClean="0">
              <a:solidFill>
                <a:schemeClr val="bg1"/>
              </a:solidFill>
            </a:endParaRPr>
          </a:p>
          <a:p>
            <a:pPr marL="261938" indent="-261938" algn="just">
              <a:buNone/>
            </a:pP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>
                <a:solidFill>
                  <a:srgbClr val="FFFF00"/>
                </a:solidFill>
              </a:rPr>
              <a:t>                                    Proceso finalizado ok!</a:t>
            </a:r>
          </a:p>
        </p:txBody>
      </p:sp>
      <p:sp>
        <p:nvSpPr>
          <p:cNvPr id="5" name="4 Rectángulo">
            <a:hlinkClick r:id="rId3"/>
          </p:cNvPr>
          <p:cNvSpPr/>
          <p:nvPr/>
        </p:nvSpPr>
        <p:spPr>
          <a:xfrm>
            <a:off x="3995936" y="630932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dirty="0" smtClean="0"/>
              <a:t>http://technet.microsoft.com/library/cc816907%28WS.10%29.aspx</a:t>
            </a:r>
            <a:endParaRPr lang="es-ES" sz="1200" dirty="0"/>
          </a:p>
        </p:txBody>
      </p:sp>
      <p:sp>
        <p:nvSpPr>
          <p:cNvPr id="7" name="6 Rectángulo"/>
          <p:cNvSpPr/>
          <p:nvPr/>
        </p:nvSpPr>
        <p:spPr>
          <a:xfrm>
            <a:off x="1691680" y="6381328"/>
            <a:ext cx="792088" cy="21602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1556792"/>
            <a:ext cx="452437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4221088"/>
            <a:ext cx="46577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501008"/>
            <a:ext cx="73818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5102"/>
            <a:ext cx="8713788" cy="441201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200" b="1" u="sng" dirty="0" smtClean="0">
                <a:solidFill>
                  <a:srgbClr val="FFFF00"/>
                </a:solidFill>
              </a:rPr>
              <a:t>Anexo I - Limpieza de Metadatos en </a:t>
            </a:r>
            <a:r>
              <a:rPr lang="es-ES" sz="1200" b="1" u="sng" dirty="0" err="1" smtClean="0">
                <a:solidFill>
                  <a:srgbClr val="FFFF00"/>
                </a:solidFill>
              </a:rPr>
              <a:t>demoprociones</a:t>
            </a:r>
            <a:r>
              <a:rPr lang="es-ES" sz="1200" b="1" u="sng" dirty="0" smtClean="0">
                <a:solidFill>
                  <a:srgbClr val="FFFF00"/>
                </a:solidFill>
              </a:rPr>
              <a:t> fallidas.</a:t>
            </a:r>
            <a:endParaRPr lang="es-ES" sz="12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	</a:t>
            </a:r>
            <a:r>
              <a:rPr lang="es-ES" sz="1600" b="1" dirty="0" smtClean="0">
                <a:solidFill>
                  <a:schemeClr val="bg1"/>
                </a:solidFill>
              </a:rPr>
              <a:t>Ejemplo2: Tenemos un dominio con un subdominio. Apagamos el subdominio (simulando rotura) e intentamos limpiarlo en el dominio principal</a:t>
            </a: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endParaRPr lang="es-ES" sz="16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Paso 0: Quitamos el 2ºDC sin avisar al primero</a:t>
            </a:r>
          </a:p>
          <a:p>
            <a:pPr marL="742950" indent="-742950" algn="just">
              <a:buNone/>
            </a:pPr>
            <a:r>
              <a:rPr lang="es-ES" sz="2800" dirty="0" smtClean="0">
                <a:solidFill>
                  <a:schemeClr val="bg1"/>
                </a:solidFill>
              </a:rPr>
              <a:t>	</a:t>
            </a:r>
            <a:r>
              <a:rPr lang="es-ES" sz="2400" dirty="0" smtClean="0">
                <a:solidFill>
                  <a:schemeClr val="bg1"/>
                </a:solidFill>
              </a:rPr>
              <a:t>Forzamos la </a:t>
            </a:r>
            <a:r>
              <a:rPr lang="es-ES" sz="2400" dirty="0" err="1" smtClean="0">
                <a:solidFill>
                  <a:schemeClr val="bg1"/>
                </a:solidFill>
              </a:rPr>
              <a:t>depromoción</a:t>
            </a:r>
            <a:r>
              <a:rPr lang="es-ES" sz="2400" dirty="0" smtClean="0">
                <a:solidFill>
                  <a:schemeClr val="bg1"/>
                </a:solidFill>
              </a:rPr>
              <a:t> sin </a:t>
            </a:r>
            <a:r>
              <a:rPr lang="es-ES" sz="2400" dirty="0" err="1" smtClean="0">
                <a:solidFill>
                  <a:schemeClr val="bg1"/>
                </a:solidFill>
              </a:rPr>
              <a:t>indicarselo</a:t>
            </a:r>
            <a:r>
              <a:rPr lang="es-ES" sz="2400" dirty="0" smtClean="0">
                <a:solidFill>
                  <a:schemeClr val="bg1"/>
                </a:solidFill>
              </a:rPr>
              <a:t> al principal (estamos emulando una posible pérdida de comunicación)</a:t>
            </a:r>
          </a:p>
        </p:txBody>
      </p:sp>
      <p:sp>
        <p:nvSpPr>
          <p:cNvPr id="7" name="6 Rectángulo"/>
          <p:cNvSpPr/>
          <p:nvPr/>
        </p:nvSpPr>
        <p:spPr>
          <a:xfrm>
            <a:off x="2627784" y="5157192"/>
            <a:ext cx="4968552" cy="57606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3307" y="929655"/>
            <a:ext cx="36671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7" y="908720"/>
            <a:ext cx="414766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5102"/>
            <a:ext cx="8713788" cy="441201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200" b="1" u="sng" dirty="0" smtClean="0">
                <a:solidFill>
                  <a:srgbClr val="FFFF00"/>
                </a:solidFill>
              </a:rPr>
              <a:t>Anexo I - Limpieza de Metadatos en </a:t>
            </a:r>
            <a:r>
              <a:rPr lang="es-ES" sz="1200" b="1" u="sng" dirty="0" err="1" smtClean="0">
                <a:solidFill>
                  <a:srgbClr val="FFFF00"/>
                </a:solidFill>
              </a:rPr>
              <a:t>demoprociones</a:t>
            </a:r>
            <a:r>
              <a:rPr lang="es-ES" sz="1200" b="1" u="sng" dirty="0" smtClean="0">
                <a:solidFill>
                  <a:srgbClr val="FFFF00"/>
                </a:solidFill>
              </a:rPr>
              <a:t> fallidas.</a:t>
            </a:r>
            <a:endParaRPr lang="es-ES" sz="1200" b="1" dirty="0" smtClean="0">
              <a:solidFill>
                <a:srgbClr val="FFFF00"/>
              </a:solidFill>
            </a:endParaRPr>
          </a:p>
          <a:p>
            <a:pPr algn="just">
              <a:buAutoNum type="alphaUcParenR"/>
            </a:pPr>
            <a:r>
              <a:rPr lang="es-ES" sz="1600" b="1" dirty="0" smtClean="0">
                <a:solidFill>
                  <a:srgbClr val="FFFF00"/>
                </a:solidFill>
              </a:rPr>
              <a:t>Limpieza de datos mediante GUI</a:t>
            </a:r>
          </a:p>
          <a:p>
            <a:pPr marL="0" indent="0" algn="just"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1) Abrimos “Sitios y servicios de Active </a:t>
            </a:r>
            <a:r>
              <a:rPr lang="es-ES" sz="2000" dirty="0" err="1" smtClean="0">
                <a:solidFill>
                  <a:schemeClr val="bg1"/>
                </a:solidFill>
              </a:rPr>
              <a:t>Directory</a:t>
            </a:r>
            <a:r>
              <a:rPr lang="es-ES" sz="2000" dirty="0" smtClean="0">
                <a:solidFill>
                  <a:schemeClr val="bg1"/>
                </a:solidFill>
              </a:rPr>
              <a:t>” -&gt; Servers,  escogemos los “NTDS </a:t>
            </a:r>
            <a:r>
              <a:rPr lang="es-ES" sz="2000" dirty="0" err="1" smtClean="0">
                <a:solidFill>
                  <a:schemeClr val="bg1"/>
                </a:solidFill>
              </a:rPr>
              <a:t>Settings</a:t>
            </a:r>
            <a:r>
              <a:rPr lang="es-ES" sz="2000" dirty="0" smtClean="0">
                <a:solidFill>
                  <a:schemeClr val="bg1"/>
                </a:solidFill>
              </a:rPr>
              <a:t>” del DC que ha caído, y pulsamos eliminar (confirmando)</a:t>
            </a:r>
            <a:r>
              <a:rPr lang="es-ES" sz="2000" dirty="0" smtClean="0">
                <a:solidFill>
                  <a:schemeClr val="bg1"/>
                </a:solidFill>
              </a:rPr>
              <a:t>: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sp>
        <p:nvSpPr>
          <p:cNvPr id="5" name="4 Rectángulo">
            <a:hlinkClick r:id="rId2"/>
          </p:cNvPr>
          <p:cNvSpPr/>
          <p:nvPr/>
        </p:nvSpPr>
        <p:spPr>
          <a:xfrm>
            <a:off x="2195736" y="68580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dirty="0" smtClean="0"/>
              <a:t>http://technet.microsoft.com/library/cc816907%28WS.10%29.aspx</a:t>
            </a:r>
            <a:endParaRPr lang="es-ES" sz="1200" dirty="0"/>
          </a:p>
        </p:txBody>
      </p:sp>
      <p:grpSp>
        <p:nvGrpSpPr>
          <p:cNvPr id="14" name="13 Grupo"/>
          <p:cNvGrpSpPr/>
          <p:nvPr/>
        </p:nvGrpSpPr>
        <p:grpSpPr>
          <a:xfrm>
            <a:off x="251520" y="2204864"/>
            <a:ext cx="3600400" cy="3672408"/>
            <a:chOff x="323528" y="1268760"/>
            <a:chExt cx="2895600" cy="264795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1268760"/>
              <a:ext cx="2895600" cy="2647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6 Rectángulo"/>
            <p:cNvSpPr/>
            <p:nvPr/>
          </p:nvSpPr>
          <p:spPr>
            <a:xfrm>
              <a:off x="2195736" y="3661370"/>
              <a:ext cx="792088" cy="216024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" name="11 Grupo"/>
          <p:cNvGrpSpPr/>
          <p:nvPr/>
        </p:nvGrpSpPr>
        <p:grpSpPr>
          <a:xfrm>
            <a:off x="3347864" y="2276872"/>
            <a:ext cx="5616624" cy="3168352"/>
            <a:chOff x="3851920" y="4077072"/>
            <a:chExt cx="4926201" cy="2336676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51920" y="4077072"/>
              <a:ext cx="4926201" cy="2336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8 Rectángulo"/>
            <p:cNvSpPr/>
            <p:nvPr/>
          </p:nvSpPr>
          <p:spPr>
            <a:xfrm>
              <a:off x="4067944" y="5589240"/>
              <a:ext cx="4608512" cy="288032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7164288" y="6021288"/>
              <a:ext cx="720080" cy="216024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" name="3 Grupo"/>
          <p:cNvGrpSpPr/>
          <p:nvPr/>
        </p:nvGrpSpPr>
        <p:grpSpPr>
          <a:xfrm>
            <a:off x="323528" y="548680"/>
            <a:ext cx="4743450" cy="2486025"/>
            <a:chOff x="395536" y="3645024"/>
            <a:chExt cx="4743450" cy="2486025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5536" y="3645024"/>
              <a:ext cx="4743450" cy="2486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5 Rectángulo"/>
            <p:cNvSpPr/>
            <p:nvPr/>
          </p:nvSpPr>
          <p:spPr>
            <a:xfrm>
              <a:off x="3203848" y="5661248"/>
              <a:ext cx="864096" cy="288032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916832"/>
            <a:ext cx="4200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6372200" y="3429000"/>
            <a:ext cx="864096" cy="21602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3717032"/>
            <a:ext cx="46863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4788024" y="5085184"/>
            <a:ext cx="864096" cy="216024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Esto no tendría que aparecer….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988840"/>
            <a:ext cx="6600733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0825" y="404813"/>
            <a:ext cx="8713788" cy="647923"/>
          </a:xfrm>
        </p:spPr>
        <p:txBody>
          <a:bodyPr/>
          <a:lstStyle/>
          <a:p>
            <a:r>
              <a:rPr lang="es-ES" dirty="0" smtClean="0"/>
              <a:t>Previo: </a:t>
            </a:r>
            <a:r>
              <a:rPr lang="es-ES" dirty="0" err="1" smtClean="0"/>
              <a:t>averiaguarmos</a:t>
            </a:r>
            <a:r>
              <a:rPr lang="es-ES" dirty="0" smtClean="0"/>
              <a:t> en </a:t>
            </a:r>
            <a:r>
              <a:rPr lang="es-ES" dirty="0" err="1" smtClean="0"/>
              <a:t>fqdn</a:t>
            </a:r>
            <a:r>
              <a:rPr lang="es-ES" dirty="0" smtClean="0"/>
              <a:t> del server: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63627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5102"/>
            <a:ext cx="8713788" cy="441201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200" b="1" u="sng" dirty="0" smtClean="0">
                <a:solidFill>
                  <a:srgbClr val="FFFF00"/>
                </a:solidFill>
              </a:rPr>
              <a:t>Anexo I - Limpieza de Metadatos en </a:t>
            </a:r>
            <a:r>
              <a:rPr lang="es-ES" sz="1200" b="1" u="sng" dirty="0" err="1" smtClean="0">
                <a:solidFill>
                  <a:srgbClr val="FFFF00"/>
                </a:solidFill>
              </a:rPr>
              <a:t>demoprociones</a:t>
            </a:r>
            <a:r>
              <a:rPr lang="es-ES" sz="1200" b="1" u="sng" dirty="0" smtClean="0">
                <a:solidFill>
                  <a:srgbClr val="FFFF00"/>
                </a:solidFill>
              </a:rPr>
              <a:t> fallidas.</a:t>
            </a:r>
            <a:endParaRPr lang="es-ES" sz="1200" b="1" dirty="0" smtClean="0">
              <a:solidFill>
                <a:srgbClr val="FFFF00"/>
              </a:solidFill>
            </a:endParaRPr>
          </a:p>
          <a:p>
            <a:pPr algn="just">
              <a:buNone/>
            </a:pPr>
            <a:r>
              <a:rPr lang="es-ES" sz="2000" b="1" dirty="0" smtClean="0">
                <a:solidFill>
                  <a:srgbClr val="FFFF00"/>
                </a:solidFill>
              </a:rPr>
              <a:t>B) Eliminación vía CONSOLA</a:t>
            </a:r>
          </a:p>
          <a:p>
            <a:pPr marL="0" indent="0" algn="just"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1) Abrimos “Sitios y servicios de Active </a:t>
            </a:r>
            <a:r>
              <a:rPr lang="es-ES" sz="2000" dirty="0" err="1" smtClean="0">
                <a:solidFill>
                  <a:schemeClr val="bg1"/>
                </a:solidFill>
              </a:rPr>
              <a:t>Directory</a:t>
            </a:r>
            <a:r>
              <a:rPr lang="es-ES" sz="2000" dirty="0" smtClean="0">
                <a:solidFill>
                  <a:schemeClr val="bg1"/>
                </a:solidFill>
              </a:rPr>
              <a:t>” -&gt; Servers,  escogemos los “NTDS </a:t>
            </a:r>
            <a:r>
              <a:rPr lang="es-ES" sz="2000" dirty="0" err="1" smtClean="0">
                <a:solidFill>
                  <a:schemeClr val="bg1"/>
                </a:solidFill>
              </a:rPr>
              <a:t>Settings</a:t>
            </a:r>
            <a:r>
              <a:rPr lang="es-ES" sz="2000" dirty="0" smtClean="0">
                <a:solidFill>
                  <a:schemeClr val="bg1"/>
                </a:solidFill>
              </a:rPr>
              <a:t>” del DC que ha caído, y pulsamos eliminar (confirmando)</a:t>
            </a:r>
            <a:r>
              <a:rPr lang="es-ES" sz="2000" dirty="0" smtClean="0">
                <a:solidFill>
                  <a:schemeClr val="bg1"/>
                </a:solidFill>
              </a:rPr>
              <a:t>: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sp>
        <p:nvSpPr>
          <p:cNvPr id="5" name="4 Rectángulo">
            <a:hlinkClick r:id="rId2"/>
          </p:cNvPr>
          <p:cNvSpPr/>
          <p:nvPr/>
        </p:nvSpPr>
        <p:spPr>
          <a:xfrm>
            <a:off x="2195736" y="68580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dirty="0" smtClean="0"/>
              <a:t>http://technet.microsoft.com/library/cc816907%28WS.10%29.aspx</a:t>
            </a:r>
            <a:endParaRPr lang="es-E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232" y="2852936"/>
            <a:ext cx="880676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Rectángulo"/>
          <p:cNvSpPr/>
          <p:nvPr/>
        </p:nvSpPr>
        <p:spPr>
          <a:xfrm>
            <a:off x="1619672" y="1412776"/>
            <a:ext cx="59766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ntdsutil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metadata cleanup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remove selected server </a:t>
            </a:r>
            <a:r>
              <a:rPr lang="en-US" dirty="0" smtClean="0">
                <a:solidFill>
                  <a:srgbClr val="FFFF00"/>
                </a:solidFill>
              </a:rPr>
              <a:t>[</a:t>
            </a:r>
            <a:r>
              <a:rPr lang="en-US" dirty="0" err="1" smtClean="0">
                <a:solidFill>
                  <a:srgbClr val="FFFF00"/>
                </a:solidFill>
              </a:rPr>
              <a:t>fqdn</a:t>
            </a:r>
            <a:r>
              <a:rPr lang="en-US" dirty="0" smtClean="0">
                <a:solidFill>
                  <a:srgbClr val="FFFF00"/>
                </a:solidFill>
              </a:rPr>
              <a:t>]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717032"/>
            <a:ext cx="4248472" cy="185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4653136"/>
            <a:ext cx="4085853" cy="200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398" y="476672"/>
            <a:ext cx="898811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068960"/>
            <a:ext cx="41529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es-ES" sz="2600" u="sng" dirty="0" smtClean="0"/>
              <a:t>02-Gestión de dominios</a:t>
            </a:r>
            <a:endParaRPr lang="es-E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/>
              <a:t>Servicio de directorio y dominio.</a:t>
            </a:r>
            <a:endParaRPr lang="es-ES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/>
              <a:t>Elementos del servicio de directorio.</a:t>
            </a:r>
            <a:endParaRPr lang="es-ES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/>
              <a:t>Funciones del dominio.</a:t>
            </a:r>
            <a:endParaRPr lang="es-ES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/>
              <a:t>Instalación de un servicio de directorio en los distintos sistemas operativos que lo soporten.</a:t>
            </a:r>
            <a:endParaRPr lang="es-ES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/>
              <a:t>Configuración básica.</a:t>
            </a:r>
            <a:endParaRPr lang="es-ES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/>
              <a:t>Creación de dominios.</a:t>
            </a:r>
            <a:endParaRPr lang="es-ES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/>
              <a:t>Objetos que administra un dominio: usuarios globales, grupos, equipos entre otros.</a:t>
            </a:r>
            <a:endParaRPr lang="es-ES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/>
              <a:t>Creación de relaciones de confianza entre dominios.</a:t>
            </a:r>
            <a:endParaRPr lang="es-ES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s-ES" sz="2800" dirty="0" smtClean="0"/>
              <a:t>Creación de agrupaciones de elementos: nomenclatura </a:t>
            </a:r>
            <a:endParaRPr lang="es-ES" sz="4000" dirty="0" smtClean="0"/>
          </a:p>
          <a:p>
            <a:pPr lvl="1" algn="just" eaLnBrk="1" hangingPunct="1">
              <a:buFontTx/>
              <a:buNone/>
            </a:pPr>
            <a:endParaRPr lang="es-ES" dirty="0" smtClean="0"/>
          </a:p>
          <a:p>
            <a:pPr lvl="2" algn="just" eaLnBrk="1" hangingPunct="1">
              <a:buFontTx/>
              <a:buNone/>
            </a:pPr>
            <a:endParaRPr lang="es-ES" sz="2800" dirty="0" smtClean="0"/>
          </a:p>
          <a:p>
            <a:pPr lvl="2" algn="just" eaLnBrk="1" hangingPunct="1"/>
            <a:endParaRPr lang="es-E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2800" b="1" dirty="0" smtClean="0">
                <a:solidFill>
                  <a:schemeClr val="bg1"/>
                </a:solidFill>
              </a:rPr>
              <a:t>Estructura Física </a:t>
            </a:r>
            <a:endParaRPr lang="es-ES" b="1" dirty="0" smtClean="0">
              <a:solidFill>
                <a:schemeClr val="bg1"/>
              </a:solidFill>
            </a:endParaRPr>
          </a:p>
          <a:p>
            <a:pPr algn="just">
              <a:buFontTx/>
              <a:buNone/>
            </a:pPr>
            <a:r>
              <a:rPr lang="es-ES" sz="3600" dirty="0" smtClean="0"/>
              <a:t>- </a:t>
            </a:r>
            <a:r>
              <a:rPr lang="es-ES" sz="4000" dirty="0" smtClean="0"/>
              <a:t>Sitio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r>
              <a:rPr lang="es-ES" dirty="0" smtClean="0"/>
              <a:t>	Es la combinación de una o más subredes conectadas en enlaces de alta velocidad. </a:t>
            </a:r>
          </a:p>
          <a:p>
            <a:pPr algn="just">
              <a:buFontTx/>
              <a:buNone/>
            </a:pPr>
            <a:r>
              <a:rPr lang="es-ES" dirty="0" smtClean="0"/>
              <a:t>   Permiten optimizar el tráfico de red para la replicación del directorio por toda la red. 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r>
              <a:rPr lang="es-ES" dirty="0" smtClean="0"/>
              <a:t>	El Directorio Activo permite múltiples dominios en un solo sitio al igual que múltiples Sitios en un solo dominio.</a:t>
            </a:r>
          </a:p>
          <a:p>
            <a:pPr algn="just">
              <a:buFontTx/>
              <a:buNone/>
            </a:pPr>
            <a:endParaRPr lang="es-ES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800" b="1" dirty="0" smtClean="0">
                <a:solidFill>
                  <a:schemeClr val="bg1"/>
                </a:solidFill>
              </a:rPr>
              <a:t>Estructura Física </a:t>
            </a:r>
          </a:p>
          <a:p>
            <a:pPr>
              <a:buFontTx/>
              <a:buNone/>
            </a:pPr>
            <a:r>
              <a:rPr lang="es-ES" sz="2000" dirty="0" smtClean="0"/>
              <a:t>- </a:t>
            </a:r>
            <a:r>
              <a:rPr lang="es-ES" sz="2400" dirty="0" smtClean="0"/>
              <a:t>Sitio (y 2)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r>
              <a:rPr lang="es-ES" dirty="0" smtClean="0"/>
              <a:t>	Asociados a los Sitios, se pueden crear subredes. (</a:t>
            </a:r>
            <a:r>
              <a:rPr lang="es-ES" dirty="0" err="1" smtClean="0"/>
              <a:t>Subnets</a:t>
            </a:r>
            <a:r>
              <a:rPr lang="es-ES" dirty="0" smtClean="0"/>
              <a:t>). 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r>
              <a:rPr lang="es-ES" dirty="0" smtClean="0"/>
              <a:t>	El </a:t>
            </a:r>
            <a:r>
              <a:rPr lang="es-ES" dirty="0" err="1" smtClean="0"/>
              <a:t>subnetting</a:t>
            </a:r>
            <a:r>
              <a:rPr lang="es-ES" dirty="0" smtClean="0"/>
              <a:t> asociado a sitios, nos permite optimizar la búsqueda de controladores de dominio en infraestructuras de múltiples dominios en un bosque.</a:t>
            </a:r>
          </a:p>
          <a:p>
            <a:pPr algn="just">
              <a:buFontTx/>
              <a:buNone/>
            </a:pPr>
            <a:endParaRPr lang="es-ES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600" b="1" dirty="0" smtClean="0">
                <a:solidFill>
                  <a:schemeClr val="bg1"/>
                </a:solidFill>
              </a:rPr>
              <a:t>Estructura Física </a:t>
            </a:r>
          </a:p>
          <a:p>
            <a:pPr>
              <a:buFontTx/>
              <a:buNone/>
            </a:pPr>
            <a:r>
              <a:rPr lang="es-ES" sz="2000" dirty="0" smtClean="0"/>
              <a:t>- </a:t>
            </a:r>
            <a:r>
              <a:rPr lang="es-ES" sz="2400" dirty="0" smtClean="0"/>
              <a:t>Sitio</a:t>
            </a:r>
          </a:p>
          <a:p>
            <a:pPr algn="just">
              <a:buFontTx/>
              <a:buNone/>
            </a:pPr>
            <a:r>
              <a:rPr lang="es-ES" dirty="0" smtClean="0"/>
              <a:t>	Para gestionar los sitios se recurre a la herramienta “Sitios y Servicios de Active Director”</a:t>
            </a:r>
          </a:p>
          <a:p>
            <a:pPr algn="just">
              <a:buFontTx/>
              <a:buNone/>
            </a:pPr>
            <a:endParaRPr lang="es-ES" dirty="0" smtClean="0"/>
          </a:p>
        </p:txBody>
      </p:sp>
      <p:sp>
        <p:nvSpPr>
          <p:cNvPr id="4" name="3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2636912"/>
            <a:ext cx="8632691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332656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600" b="1" dirty="0" smtClean="0">
                <a:solidFill>
                  <a:srgbClr val="FFFF00"/>
                </a:solidFill>
              </a:rPr>
              <a:t>    Esquema del servicio de directorio (Active </a:t>
            </a:r>
            <a:r>
              <a:rPr lang="es-ES" sz="1600" b="1" dirty="0" err="1" smtClean="0">
                <a:solidFill>
                  <a:srgbClr val="FFFF00"/>
                </a:solidFill>
              </a:rPr>
              <a:t>Directory</a:t>
            </a:r>
            <a:r>
              <a:rPr lang="es-ES" sz="1600" b="1" dirty="0" smtClean="0">
                <a:solidFill>
                  <a:srgbClr val="FFFF00"/>
                </a:solidFill>
              </a:rPr>
              <a:t>)</a:t>
            </a:r>
            <a:endParaRPr lang="es-ES" sz="1800" b="1" dirty="0" smtClean="0">
              <a:solidFill>
                <a:srgbClr val="FFFF00"/>
              </a:solidFill>
            </a:endParaRPr>
          </a:p>
          <a:p>
            <a:pPr algn="just">
              <a:buFontTx/>
              <a:buNone/>
            </a:pPr>
            <a:r>
              <a:rPr lang="es-ES" sz="2000" b="1" dirty="0" smtClean="0">
                <a:solidFill>
                  <a:schemeClr val="bg1"/>
                </a:solidFill>
              </a:rPr>
              <a:t>Estructura Física</a:t>
            </a:r>
            <a:endParaRPr lang="es-ES" sz="2000" dirty="0" smtClean="0"/>
          </a:p>
          <a:p>
            <a:pPr algn="just">
              <a:buFontTx/>
              <a:buNone/>
            </a:pPr>
            <a:endParaRPr lang="es-ES" sz="2000" dirty="0" smtClean="0"/>
          </a:p>
          <a:p>
            <a:pPr algn="just">
              <a:buFontTx/>
              <a:buNone/>
            </a:pPr>
            <a:r>
              <a:rPr lang="es-ES" sz="2000" dirty="0" smtClean="0"/>
              <a:t>- </a:t>
            </a:r>
            <a:r>
              <a:rPr lang="es-ES" sz="2400" dirty="0" smtClean="0"/>
              <a:t>Ejercicio</a:t>
            </a:r>
          </a:p>
          <a:p>
            <a:pPr algn="just">
              <a:buFontTx/>
              <a:buNone/>
            </a:pPr>
            <a:r>
              <a:rPr lang="es-ES" dirty="0" smtClean="0"/>
              <a:t>	Cambiar el nombre por defecto del sitio a “SitioSMR2xx”</a:t>
            </a:r>
          </a:p>
          <a:p>
            <a:pPr algn="just">
              <a:buFontTx/>
              <a:buNone/>
            </a:pP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773238"/>
            <a:ext cx="3960813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50825" y="285750"/>
            <a:ext cx="8713788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s-ES" sz="1600" b="1" dirty="0" smtClean="0">
                <a:solidFill>
                  <a:schemeClr val="bg1"/>
                </a:solidFill>
              </a:rPr>
              <a:t>Estructura Física</a:t>
            </a:r>
            <a:r>
              <a:rPr lang="es-ES" sz="1600" b="1" kern="0" dirty="0" smtClean="0">
                <a:solidFill>
                  <a:srgbClr val="FFFF00"/>
                </a:solidFill>
                <a:latin typeface="+mn-lt"/>
              </a:rPr>
              <a:t>    </a:t>
            </a:r>
            <a:endParaRPr lang="es-ES" sz="1800" b="1" kern="0" dirty="0">
              <a:solidFill>
                <a:srgbClr val="FFFF00"/>
              </a:solidFill>
              <a:latin typeface="+mn-lt"/>
            </a:endParaRPr>
          </a:p>
          <a:p>
            <a:pPr marL="342900" indent="-342900" algn="just" eaLnBrk="0" hangingPunct="0">
              <a:spcBef>
                <a:spcPct val="20000"/>
              </a:spcBef>
              <a:defRPr/>
            </a:pPr>
            <a:r>
              <a:rPr lang="es-ES" sz="2000" kern="0" dirty="0">
                <a:solidFill>
                  <a:srgbClr val="FFFFFF"/>
                </a:solidFill>
                <a:latin typeface="+mn-lt"/>
              </a:rPr>
              <a:t>- </a:t>
            </a:r>
            <a:r>
              <a:rPr lang="es-ES" kern="0" dirty="0">
                <a:solidFill>
                  <a:srgbClr val="FFFFFF"/>
                </a:solidFill>
                <a:latin typeface="+mn-lt"/>
              </a:rPr>
              <a:t>Ejercicio</a:t>
            </a:r>
          </a:p>
          <a:p>
            <a:pPr marL="342900" indent="-342900" algn="just" eaLnBrk="0" hangingPunct="0">
              <a:spcBef>
                <a:spcPct val="20000"/>
              </a:spcBef>
              <a:defRPr/>
            </a:pPr>
            <a:r>
              <a:rPr lang="es-ES" sz="3200" kern="0" dirty="0">
                <a:solidFill>
                  <a:srgbClr val="FFFFFF"/>
                </a:solidFill>
                <a:latin typeface="+mn-lt"/>
              </a:rPr>
              <a:t>	Crear una subred y asociarla al sitio principal.</a:t>
            </a:r>
          </a:p>
          <a:p>
            <a:pPr marL="342900" indent="-342900" algn="just" eaLnBrk="0" hangingPunct="0">
              <a:spcBef>
                <a:spcPct val="20000"/>
              </a:spcBef>
              <a:defRPr/>
            </a:pPr>
            <a:endParaRPr lang="es-ES" sz="3200" kern="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200" y="2276475"/>
            <a:ext cx="4344988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chemeClr val="bg1"/>
                </a:solidFill>
              </a:rPr>
              <a:t>Estructura Física</a:t>
            </a:r>
            <a:endParaRPr lang="es-ES" sz="1400" b="1" dirty="0" smtClean="0">
              <a:solidFill>
                <a:srgbClr val="FFFF00"/>
              </a:solidFill>
            </a:endParaRPr>
          </a:p>
          <a:p>
            <a:pPr algn="just">
              <a:buFontTx/>
              <a:buNone/>
            </a:pPr>
            <a:r>
              <a:rPr lang="es-ES" sz="3600" dirty="0" smtClean="0"/>
              <a:t>- </a:t>
            </a:r>
            <a:r>
              <a:rPr lang="es-ES" sz="4000" dirty="0" smtClean="0"/>
              <a:t>Controladores de Dominio (DC)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r>
              <a:rPr lang="es-ES" dirty="0" smtClean="0"/>
              <a:t>	Servidores Windows que almacenan una copia del directorio activo. </a:t>
            </a:r>
          </a:p>
          <a:p>
            <a:pPr algn="just">
              <a:buFontTx/>
              <a:buNone/>
            </a:pPr>
            <a:r>
              <a:rPr lang="es-ES" dirty="0" smtClean="0"/>
              <a:t>		- Administran los cambios en el directorio.</a:t>
            </a:r>
          </a:p>
          <a:p>
            <a:pPr algn="just">
              <a:buFontTx/>
              <a:buNone/>
            </a:pPr>
            <a:r>
              <a:rPr lang="es-ES" dirty="0" smtClean="0"/>
              <a:t>		- Gestionan el proceso de </a:t>
            </a:r>
            <a:r>
              <a:rPr lang="es-ES" dirty="0" err="1" smtClean="0"/>
              <a:t>logon</a:t>
            </a:r>
            <a:r>
              <a:rPr lang="es-ES" dirty="0" smtClean="0"/>
              <a:t> y búsquedas</a:t>
            </a:r>
          </a:p>
          <a:p>
            <a:pPr algn="just">
              <a:buFontTx/>
              <a:buNone/>
            </a:pPr>
            <a:r>
              <a:rPr lang="es-ES" dirty="0" smtClean="0"/>
              <a:t>		- Cada Dominio puede tener 1 o más DC</a:t>
            </a:r>
          </a:p>
          <a:p>
            <a:pPr algn="just">
              <a:buFontTx/>
              <a:buNone/>
            </a:pPr>
            <a:endParaRPr lang="es-ES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 </a:t>
            </a:r>
            <a:r>
              <a:rPr lang="es-ES" sz="1400" b="1" dirty="0" smtClean="0">
                <a:solidFill>
                  <a:schemeClr val="bg1"/>
                </a:solidFill>
              </a:rPr>
              <a:t>Estructura Física</a:t>
            </a:r>
            <a:r>
              <a:rPr lang="es-ES" sz="1400" b="1" dirty="0" smtClean="0">
                <a:solidFill>
                  <a:srgbClr val="FFFF00"/>
                </a:solidFill>
              </a:rPr>
              <a:t>  </a:t>
            </a:r>
          </a:p>
          <a:p>
            <a:pPr algn="just">
              <a:buFontTx/>
              <a:buNone/>
            </a:pPr>
            <a:r>
              <a:rPr lang="es-ES" sz="2400" dirty="0" smtClean="0"/>
              <a:t>- </a:t>
            </a:r>
            <a:r>
              <a:rPr lang="es-ES" sz="2800" dirty="0" smtClean="0"/>
              <a:t>Controladores de Dominio (DC) (2)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r>
              <a:rPr lang="es-ES" dirty="0" smtClean="0"/>
              <a:t>	- Utilizan replicación </a:t>
            </a:r>
            <a:r>
              <a:rPr lang="es-ES" dirty="0" err="1" smtClean="0"/>
              <a:t>multi-master</a:t>
            </a:r>
            <a:r>
              <a:rPr lang="es-ES" dirty="0" smtClean="0"/>
              <a:t>: todos los DC del dominio tienen la misma información. 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r>
              <a:rPr lang="es-ES" sz="2800" dirty="0" smtClean="0"/>
              <a:t>	- Al iniciar sesión un equipo: </a:t>
            </a:r>
          </a:p>
          <a:p>
            <a:pPr algn="just">
              <a:buFontTx/>
              <a:buNone/>
            </a:pPr>
            <a:r>
              <a:rPr lang="es-ES" sz="2800" dirty="0" smtClean="0"/>
              <a:t>		- envía una consulta de nombre DNS</a:t>
            </a:r>
          </a:p>
          <a:p>
            <a:pPr algn="just">
              <a:buFontTx/>
              <a:buNone/>
            </a:pPr>
            <a:r>
              <a:rPr lang="es-ES" sz="2800" dirty="0" smtClean="0"/>
              <a:t>		- la respuesta contiene las </a:t>
            </a:r>
            <a:r>
              <a:rPr lang="es-ES" sz="2800" dirty="0" err="1" smtClean="0"/>
              <a:t>Ips</a:t>
            </a:r>
            <a:r>
              <a:rPr lang="es-ES" sz="2800" dirty="0" smtClean="0"/>
              <a:t> de todos los </a:t>
            </a:r>
            <a:r>
              <a:rPr lang="es-ES" sz="2800" dirty="0" err="1" smtClean="0"/>
              <a:t>DCs</a:t>
            </a:r>
            <a:endParaRPr lang="es-ES" sz="2800" dirty="0" smtClean="0"/>
          </a:p>
          <a:p>
            <a:pPr algn="just">
              <a:buFontTx/>
              <a:buNone/>
            </a:pPr>
            <a:r>
              <a:rPr lang="es-ES" sz="2800" dirty="0" smtClean="0"/>
              <a:t>		- el cliente se conecta a la primera </a:t>
            </a:r>
            <a:r>
              <a:rPr lang="es-ES" sz="2800" dirty="0" err="1" smtClean="0"/>
              <a:t>Ip</a:t>
            </a:r>
            <a:r>
              <a:rPr lang="es-ES" sz="2800" dirty="0" smtClean="0"/>
              <a:t> que responda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endParaRPr lang="es-ES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 algn="just"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 </a:t>
            </a:r>
            <a:r>
              <a:rPr lang="es-ES" sz="1400" b="1" dirty="0" smtClean="0">
                <a:solidFill>
                  <a:schemeClr val="bg1"/>
                </a:solidFill>
              </a:rPr>
              <a:t>Estructura Física</a:t>
            </a:r>
            <a:r>
              <a:rPr lang="es-ES" sz="1400" b="1" dirty="0" smtClean="0">
                <a:solidFill>
                  <a:srgbClr val="FFFF00"/>
                </a:solidFill>
              </a:rPr>
              <a:t>  </a:t>
            </a:r>
          </a:p>
          <a:p>
            <a:pPr algn="just">
              <a:buFontTx/>
              <a:buNone/>
            </a:pPr>
            <a:endParaRPr lang="es-ES" sz="2400" dirty="0" smtClean="0"/>
          </a:p>
          <a:p>
            <a:pPr algn="just">
              <a:buFontTx/>
              <a:buNone/>
            </a:pPr>
            <a:r>
              <a:rPr lang="es-ES" sz="2400" dirty="0" smtClean="0"/>
              <a:t>- </a:t>
            </a:r>
            <a:r>
              <a:rPr lang="es-ES" sz="2800" i="1" dirty="0" smtClean="0"/>
              <a:t>Catalogo Global (GC)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r>
              <a:rPr lang="es-ES" dirty="0" smtClean="0"/>
              <a:t>	-  Controlador de dominio que almacena una copia de todos los objetos del Directorio Activo de un bosque. </a:t>
            </a:r>
          </a:p>
          <a:p>
            <a:pPr algn="just">
              <a:buFontTx/>
              <a:buNone/>
            </a:pPr>
            <a:r>
              <a:rPr lang="es-ES" dirty="0" smtClean="0"/>
              <a:t>	-  Almacena una copia completa de todos los objetos del directorio para su dominio host y una copia parcial de todos los objetos de los demás dominios del bosque.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endParaRPr lang="es-ES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633834"/>
            <a:ext cx="4249738" cy="479425"/>
          </a:xfrm>
          <a:noFill/>
        </p:spPr>
        <p:txBody>
          <a:bodyPr/>
          <a:lstStyle/>
          <a:p>
            <a:pPr algn="just">
              <a:buFontTx/>
              <a:buNone/>
            </a:pPr>
            <a:r>
              <a:rPr lang="es-ES" sz="1400" dirty="0" smtClean="0"/>
              <a:t>- </a:t>
            </a:r>
            <a:r>
              <a:rPr lang="es-ES" sz="1600" dirty="0" smtClean="0"/>
              <a:t>Catalogo Global (GC)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040234"/>
            <a:ext cx="467995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030788" y="1040234"/>
            <a:ext cx="4113212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20638" algn="just" eaLnBrk="0" hangingPunct="0">
              <a:spcBef>
                <a:spcPct val="20000"/>
              </a:spcBef>
              <a:defRPr/>
            </a:pPr>
            <a:r>
              <a:rPr lang="es-ES" sz="2800" kern="0" dirty="0">
                <a:solidFill>
                  <a:srgbClr val="FFFFFF"/>
                </a:solidFill>
                <a:latin typeface="+mn-lt"/>
              </a:rPr>
              <a:t>Las particiones parciales almacenadas en el catálogo contienen los elementos que más habitualmente son buscados.</a:t>
            </a:r>
          </a:p>
          <a:p>
            <a:pPr marL="342900" indent="-342900" algn="just" eaLnBrk="0" hangingPunct="0">
              <a:spcBef>
                <a:spcPct val="20000"/>
              </a:spcBef>
              <a:defRPr/>
            </a:pPr>
            <a:endParaRPr lang="es-ES" sz="2800" kern="0" dirty="0">
              <a:solidFill>
                <a:srgbClr val="FFFFFF"/>
              </a:solidFill>
              <a:latin typeface="+mn-lt"/>
            </a:endParaRPr>
          </a:p>
          <a:p>
            <a:pPr algn="just" eaLnBrk="0" hangingPunct="0">
              <a:spcBef>
                <a:spcPct val="20000"/>
              </a:spcBef>
              <a:defRPr/>
            </a:pPr>
            <a:r>
              <a:rPr lang="es-ES" sz="2800" kern="0" dirty="0">
                <a:solidFill>
                  <a:srgbClr val="FFFFFF"/>
                </a:solidFill>
                <a:latin typeface="+mn-lt"/>
              </a:rPr>
              <a:t>De ésta forma se optimiza el tráfico de red.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6514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 </a:t>
            </a:r>
            <a:r>
              <a:rPr lang="es-ES" sz="1400" b="1" dirty="0" smtClean="0">
                <a:solidFill>
                  <a:schemeClr val="bg1"/>
                </a:solidFill>
              </a:rPr>
              <a:t>Estructura Física</a:t>
            </a:r>
            <a:r>
              <a:rPr lang="es-ES" sz="1400" b="1" dirty="0" smtClean="0">
                <a:solidFill>
                  <a:srgbClr val="FFFF00"/>
                </a:solidFill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573062"/>
            <a:ext cx="4249738" cy="479425"/>
          </a:xfrm>
          <a:noFill/>
        </p:spPr>
        <p:txBody>
          <a:bodyPr/>
          <a:lstStyle/>
          <a:p>
            <a:pPr algn="just">
              <a:buFontTx/>
              <a:buNone/>
            </a:pPr>
            <a:r>
              <a:rPr lang="es-ES" sz="1400" smtClean="0"/>
              <a:t>- </a:t>
            </a:r>
            <a:r>
              <a:rPr lang="es-ES" sz="1600" smtClean="0"/>
              <a:t>Catalogo Global (GC)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4213" y="979462"/>
            <a:ext cx="8459787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20638" algn="just" eaLnBrk="0" hangingPunct="0">
              <a:spcBef>
                <a:spcPct val="20000"/>
              </a:spcBef>
              <a:defRPr/>
            </a:pPr>
            <a:r>
              <a:rPr lang="es-ES" sz="2800" kern="0" dirty="0">
                <a:solidFill>
                  <a:srgbClr val="FFFFFF"/>
                </a:solidFill>
                <a:latin typeface="+mn-lt"/>
              </a:rPr>
              <a:t>En “Sitios y servicios de Active </a:t>
            </a:r>
            <a:r>
              <a:rPr lang="es-ES" sz="2800" kern="0" dirty="0" err="1">
                <a:solidFill>
                  <a:srgbClr val="FFFFFF"/>
                </a:solidFill>
                <a:latin typeface="+mn-lt"/>
              </a:rPr>
              <a:t>Directory</a:t>
            </a:r>
            <a:r>
              <a:rPr lang="es-ES" sz="2800" kern="0" dirty="0">
                <a:solidFill>
                  <a:srgbClr val="FFFFFF"/>
                </a:solidFill>
                <a:latin typeface="+mn-lt"/>
              </a:rPr>
              <a:t>” podemos ver que servidores actúan como Catálogos Globales: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132856"/>
            <a:ext cx="87122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6 Conector recto de flecha"/>
          <p:cNvCxnSpPr/>
          <p:nvPr/>
        </p:nvCxnSpPr>
        <p:spPr>
          <a:xfrm flipH="1" flipV="1">
            <a:off x="8243888" y="3716312"/>
            <a:ext cx="360362" cy="15128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  <p:sp>
        <p:nvSpPr>
          <p:cNvPr id="8" name="7 Rectángulo"/>
          <p:cNvSpPr/>
          <p:nvPr/>
        </p:nvSpPr>
        <p:spPr>
          <a:xfrm>
            <a:off x="323528" y="260648"/>
            <a:ext cx="16514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 </a:t>
            </a:r>
            <a:r>
              <a:rPr lang="es-ES" sz="1400" b="1" dirty="0" smtClean="0">
                <a:solidFill>
                  <a:schemeClr val="bg1"/>
                </a:solidFill>
              </a:rPr>
              <a:t>Estructura Física</a:t>
            </a:r>
            <a:r>
              <a:rPr lang="es-ES" sz="1400" b="1" dirty="0" smtClean="0">
                <a:solidFill>
                  <a:srgbClr val="FFFF00"/>
                </a:solidFill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Previo:</a:t>
            </a:r>
          </a:p>
          <a:p>
            <a:endParaRPr lang="es-ES" dirty="0" smtClean="0"/>
          </a:p>
          <a:p>
            <a:pPr lvl="1"/>
            <a:r>
              <a:rPr lang="es-ES" dirty="0" smtClean="0"/>
              <a:t>Instalación de dominio en </a:t>
            </a:r>
            <a:r>
              <a:rPr lang="es-ES" dirty="0" err="1" smtClean="0"/>
              <a:t>windows</a:t>
            </a:r>
            <a:r>
              <a:rPr lang="es-ES" dirty="0" smtClean="0"/>
              <a:t> 2008.</a:t>
            </a:r>
          </a:p>
          <a:p>
            <a:pPr lvl="2"/>
            <a:r>
              <a:rPr lang="es-ES" dirty="0" smtClean="0"/>
              <a:t>Sobre virtual box local, seguimos los pasos de instalación sencillos (sin </a:t>
            </a:r>
            <a:r>
              <a:rPr lang="es-ES" dirty="0" err="1" smtClean="0"/>
              <a:t>preconfiguración</a:t>
            </a:r>
            <a:r>
              <a:rPr lang="es-ES" dirty="0" smtClean="0"/>
              <a:t>): DCPROMO</a:t>
            </a:r>
          </a:p>
          <a:p>
            <a:pPr lvl="2"/>
            <a:r>
              <a:rPr lang="es-ES" dirty="0" smtClean="0"/>
              <a:t>Añadimos como cliente un Windows 10 </a:t>
            </a:r>
            <a:r>
              <a:rPr lang="es-ES" dirty="0" err="1" smtClean="0"/>
              <a:t>preview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501774"/>
            <a:ext cx="8713788" cy="4799434"/>
          </a:xfrm>
          <a:noFill/>
        </p:spPr>
        <p:txBody>
          <a:bodyPr/>
          <a:lstStyle/>
          <a:p>
            <a:pPr algn="just">
              <a:buFontTx/>
              <a:buChar char="-"/>
            </a:pPr>
            <a:r>
              <a:rPr lang="es-ES" sz="2800" i="1" dirty="0" smtClean="0"/>
              <a:t>Maestro de operaciones</a:t>
            </a:r>
            <a:endParaRPr lang="es-ES" dirty="0" smtClean="0"/>
          </a:p>
          <a:p>
            <a:pPr algn="just">
              <a:buFontTx/>
              <a:buNone/>
            </a:pPr>
            <a:r>
              <a:rPr lang="es-ES" dirty="0" smtClean="0"/>
              <a:t>  	</a:t>
            </a:r>
            <a:r>
              <a:rPr lang="es-ES" sz="2800" dirty="0" smtClean="0"/>
              <a:t>En una infraestructura de </a:t>
            </a:r>
            <a:r>
              <a:rPr lang="es-ES" sz="2800" dirty="0" err="1" smtClean="0"/>
              <a:t>multiples</a:t>
            </a:r>
            <a:r>
              <a:rPr lang="es-ES" sz="2800" dirty="0" smtClean="0"/>
              <a:t> dominios en un bosque, el maestro de operaciones realiza las funciones de:  </a:t>
            </a:r>
          </a:p>
          <a:p>
            <a:pPr algn="just">
              <a:buFontTx/>
              <a:buNone/>
            </a:pPr>
            <a:r>
              <a:rPr lang="es-ES" sz="2800" dirty="0" smtClean="0"/>
              <a:t>		-  </a:t>
            </a:r>
            <a:r>
              <a:rPr lang="es-ES" sz="2800" u="sng" dirty="0" smtClean="0"/>
              <a:t>Maestro de esquema</a:t>
            </a:r>
            <a:r>
              <a:rPr lang="es-ES" sz="2800" dirty="0" smtClean="0"/>
              <a:t>: controla cualquier cambio en el esquema de directorio del bosque.</a:t>
            </a:r>
          </a:p>
          <a:p>
            <a:pPr algn="just">
              <a:buFontTx/>
              <a:buNone/>
            </a:pPr>
            <a:endParaRPr lang="es-ES" sz="2800" dirty="0" smtClean="0"/>
          </a:p>
          <a:p>
            <a:pPr algn="just">
              <a:buFontTx/>
              <a:buNone/>
            </a:pPr>
            <a:r>
              <a:rPr lang="es-ES" sz="2800" dirty="0" smtClean="0"/>
              <a:t>		-  </a:t>
            </a:r>
            <a:r>
              <a:rPr lang="es-ES" sz="2800" u="sng" dirty="0" smtClean="0"/>
              <a:t>Maestro de nombres del dominio</a:t>
            </a:r>
            <a:r>
              <a:rPr lang="es-ES" sz="2800" dirty="0" smtClean="0"/>
              <a:t>: controla la adición o eliminación de dominios dentro del bosque.</a:t>
            </a:r>
          </a:p>
          <a:p>
            <a:pPr algn="just">
              <a:buFontTx/>
              <a:buNone/>
            </a:pPr>
            <a:endParaRPr lang="es-ES" sz="2800" dirty="0" smtClean="0"/>
          </a:p>
          <a:p>
            <a:pPr algn="just">
              <a:buFontTx/>
              <a:buNone/>
            </a:pPr>
            <a:endParaRPr lang="es-ES" sz="2800" dirty="0" smtClean="0"/>
          </a:p>
          <a:p>
            <a:pPr algn="just">
              <a:buFontTx/>
              <a:buNone/>
            </a:pPr>
            <a:r>
              <a:rPr lang="es-ES" sz="2800" dirty="0" smtClean="0"/>
              <a:t>	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endParaRPr lang="es-ES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6514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 </a:t>
            </a:r>
            <a:r>
              <a:rPr lang="es-ES" sz="1400" b="1" dirty="0" smtClean="0">
                <a:solidFill>
                  <a:schemeClr val="bg1"/>
                </a:solidFill>
              </a:rPr>
              <a:t>Estructura Física</a:t>
            </a:r>
            <a:r>
              <a:rPr lang="es-ES" sz="1400" b="1" dirty="0" smtClean="0">
                <a:solidFill>
                  <a:srgbClr val="FFFF00"/>
                </a:solidFill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548680"/>
            <a:ext cx="8713788" cy="6309320"/>
          </a:xfrm>
          <a:noFill/>
        </p:spPr>
        <p:txBody>
          <a:bodyPr/>
          <a:lstStyle/>
          <a:p>
            <a:pPr algn="just">
              <a:buFontTx/>
              <a:buChar char="-"/>
            </a:pPr>
            <a:r>
              <a:rPr lang="es-ES" sz="2000" i="1" dirty="0" smtClean="0"/>
              <a:t>Maestro de operaciones</a:t>
            </a:r>
            <a:endParaRPr lang="es-ES" sz="2400" dirty="0" smtClean="0"/>
          </a:p>
          <a:p>
            <a:pPr algn="just">
              <a:buFontTx/>
              <a:buNone/>
            </a:pPr>
            <a:r>
              <a:rPr lang="es-ES" dirty="0" smtClean="0"/>
              <a:t>  	</a:t>
            </a:r>
            <a:r>
              <a:rPr lang="es-ES" sz="2800" dirty="0" smtClean="0"/>
              <a:t>Desde “Dominios y confianzas de AD” podemos ver y modificar el Maestro de Operaciones .</a:t>
            </a:r>
          </a:p>
          <a:p>
            <a:pPr algn="just">
              <a:buFontTx/>
              <a:buNone/>
            </a:pPr>
            <a:endParaRPr lang="es-ES" sz="2800" dirty="0" smtClean="0"/>
          </a:p>
          <a:p>
            <a:pPr algn="just">
              <a:buFontTx/>
              <a:buNone/>
            </a:pPr>
            <a:endParaRPr lang="es-ES" sz="2800" dirty="0" smtClean="0"/>
          </a:p>
          <a:p>
            <a:pPr algn="just">
              <a:buFontTx/>
              <a:buNone/>
            </a:pPr>
            <a:r>
              <a:rPr lang="es-ES" sz="2800" dirty="0" smtClean="0"/>
              <a:t>	</a:t>
            </a:r>
          </a:p>
          <a:p>
            <a:pPr algn="just">
              <a:buFontTx/>
              <a:buNone/>
            </a:pPr>
            <a:endParaRPr lang="es-ES" dirty="0" smtClean="0"/>
          </a:p>
          <a:p>
            <a:pPr algn="just">
              <a:buFontTx/>
              <a:buNone/>
            </a:pPr>
            <a:endParaRPr lang="es-ES" dirty="0" smtClean="0"/>
          </a:p>
        </p:txBody>
      </p:sp>
      <p:grpSp>
        <p:nvGrpSpPr>
          <p:cNvPr id="2" name="4 Grupo"/>
          <p:cNvGrpSpPr>
            <a:grpSpLocks/>
          </p:cNvGrpSpPr>
          <p:nvPr/>
        </p:nvGrpSpPr>
        <p:grpSpPr bwMode="auto">
          <a:xfrm>
            <a:off x="250825" y="1989138"/>
            <a:ext cx="8821738" cy="4841875"/>
            <a:chOff x="323528" y="2015267"/>
            <a:chExt cx="7920880" cy="4150037"/>
          </a:xfrm>
        </p:grpSpPr>
        <p:pic>
          <p:nvPicPr>
            <p:cNvPr id="3789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2015267"/>
              <a:ext cx="5976665" cy="3645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3573016"/>
              <a:ext cx="3672408" cy="259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5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 Elementos del Servicio de directorio: específicos de Active </a:t>
            </a:r>
            <a:r>
              <a:rPr lang="es-ES" sz="1200" b="1" dirty="0" err="1" smtClean="0">
                <a:solidFill>
                  <a:srgbClr val="FFFF00"/>
                </a:solidFill>
              </a:rPr>
              <a:t>Directory</a:t>
            </a:r>
            <a:endParaRPr lang="es-ES" sz="1200" dirty="0"/>
          </a:p>
        </p:txBody>
      </p:sp>
      <p:sp>
        <p:nvSpPr>
          <p:cNvPr id="7" name="6 Rectángulo"/>
          <p:cNvSpPr/>
          <p:nvPr/>
        </p:nvSpPr>
        <p:spPr>
          <a:xfrm>
            <a:off x="323528" y="260648"/>
            <a:ext cx="16514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 </a:t>
            </a:r>
            <a:r>
              <a:rPr lang="es-ES" sz="1400" b="1" dirty="0" smtClean="0">
                <a:solidFill>
                  <a:schemeClr val="bg1"/>
                </a:solidFill>
              </a:rPr>
              <a:t>Estructura Física</a:t>
            </a:r>
            <a:r>
              <a:rPr lang="es-ES" sz="1400" b="1" dirty="0" smtClean="0">
                <a:solidFill>
                  <a:srgbClr val="FFFF00"/>
                </a:solidFill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b="1" u="sng" dirty="0" smtClean="0">
                <a:solidFill>
                  <a:srgbClr val="FFFF00"/>
                </a:solidFill>
              </a:rPr>
              <a:t>3.- Funciones del Dominio</a:t>
            </a:r>
            <a:r>
              <a:rPr lang="es-ES" b="1" dirty="0" smtClean="0">
                <a:solidFill>
                  <a:srgbClr val="FFFF00"/>
                </a:solidFill>
              </a:rPr>
              <a:t>.</a:t>
            </a:r>
            <a:endParaRPr lang="es-ES" sz="3600" b="1" dirty="0" smtClean="0">
              <a:solidFill>
                <a:srgbClr val="FFFF00"/>
              </a:solidFill>
            </a:endParaRPr>
          </a:p>
          <a:p>
            <a:pPr algn="just">
              <a:buFontTx/>
              <a:buNone/>
            </a:pPr>
            <a:r>
              <a:rPr lang="es-ES" dirty="0" smtClean="0"/>
              <a:t>Los dominios proporcionan mecanismos para: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 smtClean="0"/>
              <a:t>Almacenar información acerca de usuarios, equipos y otros dispositivos y servicios de red de forma centralizada.</a:t>
            </a:r>
          </a:p>
          <a:p>
            <a:pPr algn="just"/>
            <a:r>
              <a:rPr lang="es-ES" dirty="0" smtClean="0"/>
              <a:t>Autenticar usuarios y equipos</a:t>
            </a:r>
          </a:p>
          <a:p>
            <a:pPr algn="just"/>
            <a:r>
              <a:rPr lang="es-ES" dirty="0" smtClean="0"/>
              <a:t>Permitir o denegar el acceso de los usuarios a servicios y recursos.</a:t>
            </a:r>
          </a:p>
          <a:p>
            <a:pPr algn="just"/>
            <a:r>
              <a:rPr lang="es-ES" dirty="0" smtClean="0"/>
              <a:t>Facilitar la búsqueda de recursos en la red.</a:t>
            </a:r>
          </a:p>
          <a:p>
            <a:pPr algn="just"/>
            <a:endParaRPr lang="es-E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None/>
            </a:pPr>
            <a:r>
              <a:rPr lang="es-ES" b="1" u="sng" dirty="0" smtClean="0">
                <a:solidFill>
                  <a:srgbClr val="FFFF00"/>
                </a:solidFill>
              </a:rPr>
              <a:t>5.- Configuración básica (dominio).</a:t>
            </a:r>
          </a:p>
          <a:p>
            <a:r>
              <a:rPr lang="es-ES" sz="2400" b="1" u="sng" dirty="0" smtClean="0"/>
              <a:t>Tareas previas</a:t>
            </a:r>
            <a:r>
              <a:rPr lang="es-ES" sz="2400" dirty="0" smtClean="0"/>
              <a:t>:</a:t>
            </a:r>
          </a:p>
          <a:p>
            <a:pPr lvl="1"/>
            <a:r>
              <a:rPr lang="es-ES" sz="2400" dirty="0" smtClean="0"/>
              <a:t>Decidir el nombre de dominio y nombre </a:t>
            </a:r>
            <a:r>
              <a:rPr lang="es-ES" sz="2400" dirty="0" err="1" smtClean="0"/>
              <a:t>dns</a:t>
            </a:r>
            <a:r>
              <a:rPr lang="es-ES" sz="2400" dirty="0" smtClean="0"/>
              <a:t> (</a:t>
            </a:r>
            <a:r>
              <a:rPr lang="es-ES" sz="2400" dirty="0" err="1" smtClean="0"/>
              <a:t>MiDominio.priv</a:t>
            </a:r>
            <a:r>
              <a:rPr lang="es-ES" sz="2400" dirty="0" smtClean="0"/>
              <a:t>). </a:t>
            </a:r>
          </a:p>
          <a:p>
            <a:pPr lvl="2"/>
            <a:r>
              <a:rPr lang="es-ES" sz="2000" dirty="0" smtClean="0"/>
              <a:t>Para ser compatible con </a:t>
            </a:r>
            <a:r>
              <a:rPr lang="es-ES" sz="2000" dirty="0" err="1" smtClean="0"/>
              <a:t>NetBios</a:t>
            </a:r>
            <a:r>
              <a:rPr lang="es-ES" sz="2000" dirty="0" smtClean="0"/>
              <a:t> no usar  más de 15 caracteres.</a:t>
            </a:r>
          </a:p>
          <a:p>
            <a:pPr lvl="1"/>
            <a:r>
              <a:rPr lang="es-ES" sz="2400" dirty="0" smtClean="0"/>
              <a:t>Fijar nivel funcional del dominio (2003/2008/2012)</a:t>
            </a:r>
          </a:p>
          <a:p>
            <a:pPr lvl="1"/>
            <a:r>
              <a:rPr lang="es-ES" sz="2400" dirty="0" smtClean="0"/>
              <a:t>Fijar direcciones IP de los controladores de dominio (DC).</a:t>
            </a:r>
          </a:p>
          <a:p>
            <a:pPr lvl="1"/>
            <a:r>
              <a:rPr lang="es-ES" sz="2400" dirty="0" smtClean="0"/>
              <a:t>Fijar si el servicio DNS lo realizaran el DC o no. (</a:t>
            </a:r>
            <a:r>
              <a:rPr lang="es-ES" sz="2400" b="1" u="sng" dirty="0" smtClean="0">
                <a:solidFill>
                  <a:srgbClr val="FFFF00"/>
                </a:solidFill>
              </a:rPr>
              <a:t>SI</a:t>
            </a:r>
            <a:r>
              <a:rPr lang="es-ES" sz="2400" dirty="0" smtClean="0"/>
              <a:t>)</a:t>
            </a:r>
          </a:p>
          <a:p>
            <a:pPr lvl="1"/>
            <a:r>
              <a:rPr lang="es-ES" sz="2400" dirty="0" smtClean="0"/>
              <a:t>Tener al menos una partición NTFS en el controlador de dominio</a:t>
            </a:r>
          </a:p>
          <a:p>
            <a:pPr lvl="1"/>
            <a:r>
              <a:rPr lang="es-ES" sz="2400" u="sng" dirty="0" smtClean="0"/>
              <a:t>Tener actualizado el servidor</a:t>
            </a:r>
          </a:p>
          <a:p>
            <a:r>
              <a:rPr lang="es-ES" sz="2400" b="1" u="sng" dirty="0" smtClean="0"/>
              <a:t>Post-Instalación: Clientes</a:t>
            </a:r>
          </a:p>
          <a:p>
            <a:pPr lvl="1"/>
            <a:r>
              <a:rPr lang="es-ES" sz="2400" dirty="0" smtClean="0"/>
              <a:t>Configurar la </a:t>
            </a:r>
            <a:r>
              <a:rPr lang="es-ES" sz="2400" dirty="0" err="1" smtClean="0"/>
              <a:t>dns</a:t>
            </a:r>
            <a:r>
              <a:rPr lang="es-ES" sz="2400" dirty="0" smtClean="0"/>
              <a:t> del cliente para que resuelva el nombre del dominio (</a:t>
            </a:r>
            <a:r>
              <a:rPr lang="es-ES" sz="2400" dirty="0" err="1" smtClean="0"/>
              <a:t>MiDominio.priv</a:t>
            </a:r>
            <a:r>
              <a:rPr lang="es-ES" sz="2400" dirty="0" smtClean="0"/>
              <a:t>)</a:t>
            </a:r>
          </a:p>
          <a:p>
            <a:pPr lvl="2"/>
            <a:r>
              <a:rPr lang="es-ES" dirty="0" smtClean="0"/>
              <a:t>Es necesario incluir la DNS del DC (o DNS del dominio) como primera DNS del equipo cliente.</a:t>
            </a:r>
          </a:p>
          <a:p>
            <a:pPr lvl="1"/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8362921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756730"/>
            <a:ext cx="5810647" cy="296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266429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3988" y="1387177"/>
            <a:ext cx="781050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1619672" y="4725144"/>
            <a:ext cx="2520280" cy="43204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7164288" y="3789040"/>
            <a:ext cx="1296144" cy="79208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7164288" y="5085184"/>
            <a:ext cx="1296144" cy="576064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266429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6162" y="1372319"/>
            <a:ext cx="8097838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6084168" y="3717032"/>
            <a:ext cx="2952328" cy="288032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None/>
            </a:pPr>
            <a:r>
              <a:rPr lang="es-ES" b="1" u="sng" dirty="0" smtClean="0">
                <a:solidFill>
                  <a:srgbClr val="FFFF00"/>
                </a:solidFill>
              </a:rPr>
              <a:t>4.- Instalación de un servicio de directorio en los distintos sistemas operativos que lo soporten.</a:t>
            </a:r>
          </a:p>
          <a:p>
            <a:endParaRPr lang="es-ES" sz="2400" b="1" u="sng" dirty="0" smtClean="0"/>
          </a:p>
          <a:p>
            <a:r>
              <a:rPr lang="es-ES" sz="2400" b="1" u="sng" dirty="0" smtClean="0"/>
              <a:t>Sistemas operativos Windows</a:t>
            </a:r>
          </a:p>
          <a:p>
            <a:pPr lvl="1">
              <a:buNone/>
            </a:pPr>
            <a:r>
              <a:rPr lang="es-ES" sz="2400" dirty="0" smtClean="0"/>
              <a:t>	4a ) Windows 2008</a:t>
            </a:r>
          </a:p>
          <a:p>
            <a:pPr lvl="1">
              <a:buNone/>
            </a:pPr>
            <a:r>
              <a:rPr lang="es-ES" sz="2400" dirty="0" smtClean="0"/>
              <a:t>	4b ) Windows 2012</a:t>
            </a:r>
          </a:p>
          <a:p>
            <a:pPr lvl="1"/>
            <a:endParaRPr lang="es-ES" sz="2400" dirty="0" smtClean="0"/>
          </a:p>
          <a:p>
            <a:r>
              <a:rPr lang="es-ES" sz="2400" b="1" u="sng" dirty="0" smtClean="0"/>
              <a:t>Sistemas Linux</a:t>
            </a:r>
          </a:p>
          <a:p>
            <a:pPr lvl="1">
              <a:buNone/>
            </a:pPr>
            <a:r>
              <a:rPr lang="es-ES" sz="2400" dirty="0" smtClean="0"/>
              <a:t>	4c ) Ubuntu Server 14.04</a:t>
            </a:r>
          </a:p>
          <a:p>
            <a:pPr lvl="1"/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6086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3600" b="1" dirty="0" smtClean="0">
                <a:solidFill>
                  <a:srgbClr val="FFFF00"/>
                </a:solidFill>
              </a:rPr>
              <a:t>WINDOWS 2008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971601" y="1484784"/>
            <a:ext cx="75608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Hecho en clase (17/10) y repasado durante la huelga (21/10)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Tarea 3 – </a:t>
            </a:r>
            <a:r>
              <a:rPr lang="es-ES" sz="2800" dirty="0" err="1" smtClean="0">
                <a:solidFill>
                  <a:schemeClr val="bg1"/>
                </a:solidFill>
              </a:rPr>
              <a:t>Powerpoint</a:t>
            </a:r>
            <a:r>
              <a:rPr lang="es-ES" sz="2800" dirty="0" smtClean="0">
                <a:solidFill>
                  <a:schemeClr val="bg1"/>
                </a:solidFill>
              </a:rPr>
              <a:t> con todos los pasos de instalación del dominio </a:t>
            </a:r>
            <a:r>
              <a:rPr lang="es-ES" sz="2800" b="1" u="sng" dirty="0" smtClean="0">
                <a:solidFill>
                  <a:schemeClr val="bg1"/>
                </a:solidFill>
              </a:rPr>
              <a:t>domSMR2xx.tarea</a:t>
            </a:r>
            <a:r>
              <a:rPr lang="es-ES" sz="2800" dirty="0" smtClean="0">
                <a:solidFill>
                  <a:schemeClr val="bg1"/>
                </a:solidFill>
              </a:rPr>
              <a:t> (Virtual Box o Citrix), e incorporación de otro </a:t>
            </a:r>
            <a:r>
              <a:rPr lang="es-ES" sz="2800" dirty="0" err="1" smtClean="0">
                <a:solidFill>
                  <a:schemeClr val="bg1"/>
                </a:solidFill>
              </a:rPr>
              <a:t>windows</a:t>
            </a:r>
            <a:r>
              <a:rPr lang="es-ES" sz="2800" dirty="0" smtClean="0">
                <a:solidFill>
                  <a:schemeClr val="bg1"/>
                </a:solidFill>
              </a:rPr>
              <a:t> server 2008 como cliente.</a:t>
            </a:r>
          </a:p>
          <a:p>
            <a:pPr algn="just"/>
            <a:endParaRPr lang="es-ES" sz="2800" b="1" u="sng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b="1" u="sng" dirty="0" smtClean="0">
                <a:solidFill>
                  <a:schemeClr val="bg1"/>
                </a:solidFill>
              </a:rPr>
              <a:t>Tope entrega 28 octubre 2014</a:t>
            </a:r>
          </a:p>
          <a:p>
            <a:pPr algn="just"/>
            <a:endParaRPr lang="es-ES" sz="28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6086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36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971601" y="1484784"/>
            <a:ext cx="7560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Tarea 4 – </a:t>
            </a:r>
            <a:r>
              <a:rPr lang="es-ES" sz="2800" dirty="0" err="1" smtClean="0">
                <a:solidFill>
                  <a:schemeClr val="bg1"/>
                </a:solidFill>
              </a:rPr>
              <a:t>Powerpoint</a:t>
            </a:r>
            <a:r>
              <a:rPr lang="es-ES" sz="2800" dirty="0" smtClean="0">
                <a:solidFill>
                  <a:schemeClr val="bg1"/>
                </a:solidFill>
              </a:rPr>
              <a:t> con todos los pasos de instalación del dominio </a:t>
            </a:r>
            <a:r>
              <a:rPr lang="es-ES" sz="2800" b="1" u="sng" dirty="0" smtClean="0">
                <a:solidFill>
                  <a:schemeClr val="bg1"/>
                </a:solidFill>
              </a:rPr>
              <a:t>SMR2xxDom.tarea</a:t>
            </a:r>
            <a:r>
              <a:rPr lang="es-ES" sz="2800" dirty="0" smtClean="0">
                <a:solidFill>
                  <a:schemeClr val="bg1"/>
                </a:solidFill>
              </a:rPr>
              <a:t> (CPD), e incorporación de equipo cliente </a:t>
            </a:r>
            <a:r>
              <a:rPr lang="es-ES" sz="2800" dirty="0" err="1" smtClean="0">
                <a:solidFill>
                  <a:schemeClr val="bg1"/>
                </a:solidFill>
              </a:rPr>
              <a:t>windows</a:t>
            </a:r>
            <a:r>
              <a:rPr lang="es-ES" sz="2800" dirty="0" smtClean="0">
                <a:solidFill>
                  <a:schemeClr val="bg1"/>
                </a:solidFill>
              </a:rPr>
              <a:t> (no server). Las máquinas tienen que estar detrás de un </a:t>
            </a:r>
            <a:r>
              <a:rPr lang="es-ES" sz="2800" dirty="0" err="1" smtClean="0">
                <a:solidFill>
                  <a:schemeClr val="bg1"/>
                </a:solidFill>
              </a:rPr>
              <a:t>router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mikrotik</a:t>
            </a:r>
            <a:r>
              <a:rPr lang="es-ES" sz="2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(Hecho   en   clase   22/10/2014 )</a:t>
            </a:r>
          </a:p>
          <a:p>
            <a:pPr algn="just"/>
            <a:endParaRPr lang="es-ES" sz="2800" b="1" u="sng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b="1" u="sng" dirty="0" smtClean="0">
                <a:solidFill>
                  <a:schemeClr val="bg1"/>
                </a:solidFill>
              </a:rPr>
              <a:t>Tope entrega 28 octubre 2014</a:t>
            </a:r>
            <a:endParaRPr lang="es-ES" sz="28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2800" b="1" dirty="0" smtClean="0">
                <a:solidFill>
                  <a:srgbClr val="FFFF00"/>
                </a:solidFill>
              </a:rPr>
              <a:t>    1.- Servicio de directorio y dominio</a:t>
            </a:r>
            <a:endParaRPr lang="es-ES" b="1" dirty="0" smtClean="0">
              <a:solidFill>
                <a:srgbClr val="FFFF00"/>
              </a:solidFill>
            </a:endParaRPr>
          </a:p>
          <a:p>
            <a:pPr lvl="2" algn="just" eaLnBrk="1" hangingPunct="1">
              <a:buFontTx/>
              <a:buNone/>
            </a:pPr>
            <a:endParaRPr lang="es-ES" sz="2800" dirty="0" smtClean="0"/>
          </a:p>
          <a:p>
            <a:pPr algn="just"/>
            <a:r>
              <a:rPr lang="es-ES" dirty="0" smtClean="0"/>
              <a:t>Un servicio de directorio es un servicio de red donde se almacena la información de los recursos de la red para hacer más fácil la accesibilidad a las aplicaciones y a los usuarios. 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 smtClean="0"/>
              <a:t>El servicio de directorio proporciona una manera consistente de nombrar, describir, localizar, acceder, administrar y asegurar la información los recursos. (Almacenamiento jerarquizado).</a:t>
            </a:r>
            <a:endParaRPr lang="es-ES" sz="8800" dirty="0" smtClean="0"/>
          </a:p>
          <a:p>
            <a:pPr lvl="2" algn="just" eaLnBrk="1" hangingPunct="1"/>
            <a:endParaRPr lang="es-E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48680"/>
            <a:ext cx="8227092" cy="6151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4067944" y="2492896"/>
            <a:ext cx="2880320" cy="432048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719138"/>
            <a:ext cx="762000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771800" y="2996952"/>
            <a:ext cx="4536504" cy="57606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2771800" y="5229200"/>
            <a:ext cx="2736304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5508104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728663"/>
            <a:ext cx="763905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843808" y="2132856"/>
            <a:ext cx="4248472" cy="432048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5508104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" y="700088"/>
            <a:ext cx="769620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771800" y="3356992"/>
            <a:ext cx="5400600" cy="432048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5508104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476672"/>
            <a:ext cx="762952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843808" y="3695353"/>
            <a:ext cx="2664296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4005064"/>
            <a:ext cx="2602973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3995936" y="6381328"/>
            <a:ext cx="864096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508104" y="5445224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709613"/>
            <a:ext cx="763905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508104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713" y="733425"/>
            <a:ext cx="76485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508104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728663"/>
            <a:ext cx="762952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508104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764704"/>
            <a:ext cx="7639050" cy="536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843808" y="4797152"/>
            <a:ext cx="5184576" cy="432048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7884368" y="692696"/>
            <a:ext cx="432048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Flecha abajo"/>
          <p:cNvSpPr/>
          <p:nvPr/>
        </p:nvSpPr>
        <p:spPr>
          <a:xfrm rot="11576263">
            <a:off x="7444784" y="1062475"/>
            <a:ext cx="372554" cy="3688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20688"/>
            <a:ext cx="7097341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699792" y="836712"/>
            <a:ext cx="2736304" cy="165618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284984"/>
            <a:ext cx="8537203" cy="322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Flecha abajo"/>
          <p:cNvSpPr/>
          <p:nvPr/>
        </p:nvSpPr>
        <p:spPr>
          <a:xfrm rot="21311459">
            <a:off x="4036532" y="2586199"/>
            <a:ext cx="549664" cy="99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2800" b="1" dirty="0" smtClean="0">
                <a:solidFill>
                  <a:srgbClr val="FFFF00"/>
                </a:solidFill>
              </a:rPr>
              <a:t>    </a:t>
            </a:r>
            <a:r>
              <a:rPr lang="es-ES" sz="2400" b="1" dirty="0" smtClean="0">
                <a:solidFill>
                  <a:srgbClr val="FFFF00"/>
                </a:solidFill>
              </a:rPr>
              <a:t>1.- Servicio de directorio y dominio</a:t>
            </a:r>
            <a:endParaRPr lang="es-ES" sz="2800" b="1" dirty="0" smtClean="0">
              <a:solidFill>
                <a:srgbClr val="FFFF00"/>
              </a:solidFill>
            </a:endParaRPr>
          </a:p>
          <a:p>
            <a:pPr algn="just"/>
            <a:r>
              <a:rPr lang="es-ES" dirty="0" smtClean="0"/>
              <a:t>Los servicios de directorio </a:t>
            </a:r>
            <a:r>
              <a:rPr lang="es-ES" u="sng" dirty="0" smtClean="0"/>
              <a:t>utilizan</a:t>
            </a:r>
            <a:r>
              <a:rPr lang="es-ES" dirty="0" smtClean="0"/>
              <a:t> repositorios (bases de datos) para almacenar la información. </a:t>
            </a:r>
          </a:p>
          <a:p>
            <a:pPr algn="just"/>
            <a:r>
              <a:rPr lang="es-ES" dirty="0" smtClean="0"/>
              <a:t>La mayor parte de las implementaciones se basan en el modelo distribuido LDAP (basado en X.500).</a:t>
            </a:r>
          </a:p>
          <a:p>
            <a:pPr algn="just"/>
            <a:r>
              <a:rPr lang="es-ES" dirty="0" smtClean="0"/>
              <a:t>Ejemplos de servicios de directorio: </a:t>
            </a:r>
          </a:p>
          <a:p>
            <a:pPr lvl="1" algn="just"/>
            <a:r>
              <a:rPr lang="es-ES" dirty="0" err="1" smtClean="0"/>
              <a:t>eDirectory</a:t>
            </a:r>
            <a:r>
              <a:rPr lang="es-ES" dirty="0" smtClean="0"/>
              <a:t> – Novell</a:t>
            </a:r>
          </a:p>
          <a:p>
            <a:pPr lvl="1" algn="just"/>
            <a:r>
              <a:rPr lang="es-ES" b="1" dirty="0" smtClean="0">
                <a:solidFill>
                  <a:srgbClr val="FFFF00"/>
                </a:solidFill>
              </a:rPr>
              <a:t>Active </a:t>
            </a:r>
            <a:r>
              <a:rPr lang="es-ES" b="1" dirty="0" err="1" smtClean="0">
                <a:solidFill>
                  <a:srgbClr val="FFFF00"/>
                </a:solidFill>
              </a:rPr>
              <a:t>Directory</a:t>
            </a:r>
            <a:r>
              <a:rPr lang="es-ES" b="1" dirty="0" smtClean="0">
                <a:solidFill>
                  <a:srgbClr val="FFFF00"/>
                </a:solidFill>
              </a:rPr>
              <a:t> (Directorio Activo) – Microsoft</a:t>
            </a:r>
          </a:p>
          <a:p>
            <a:pPr lvl="1" algn="just"/>
            <a:r>
              <a:rPr lang="es-ES" dirty="0" err="1" smtClean="0"/>
              <a:t>OpenLDAP</a:t>
            </a:r>
            <a:r>
              <a:rPr lang="es-ES" dirty="0" smtClean="0"/>
              <a:t>  - Linux</a:t>
            </a:r>
          </a:p>
          <a:p>
            <a:pPr lvl="1" algn="just"/>
            <a:r>
              <a:rPr lang="es-ES" dirty="0" smtClean="0"/>
              <a:t>Open </a:t>
            </a:r>
            <a:r>
              <a:rPr lang="es-ES" dirty="0" err="1" smtClean="0"/>
              <a:t>Directory</a:t>
            </a:r>
            <a:r>
              <a:rPr lang="es-ES" dirty="0" smtClean="0"/>
              <a:t> – Apple.</a:t>
            </a:r>
          </a:p>
          <a:p>
            <a:pPr lvl="1" algn="just"/>
            <a:r>
              <a:rPr lang="es-ES" dirty="0" smtClean="0"/>
              <a:t>(…) </a:t>
            </a:r>
          </a:p>
          <a:p>
            <a:pPr algn="just"/>
            <a:endParaRPr lang="es-ES" sz="8800" dirty="0" smtClean="0"/>
          </a:p>
          <a:p>
            <a:pPr lvl="2" algn="just" eaLnBrk="1" hangingPunct="1"/>
            <a:endParaRPr lang="es-E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714375"/>
            <a:ext cx="740092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4932040" y="2996952"/>
            <a:ext cx="2088232" cy="432048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5436096" y="5661248"/>
            <a:ext cx="792088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2915816" y="2492896"/>
            <a:ext cx="4104456" cy="21602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3" y="738188"/>
            <a:ext cx="7381875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4932040" y="2132856"/>
            <a:ext cx="2088232" cy="57606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5436096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2915816" y="2924944"/>
            <a:ext cx="2880320" cy="504056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4932040" y="3933056"/>
            <a:ext cx="2088232" cy="57606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704850"/>
            <a:ext cx="7400925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6876256" y="1700808"/>
            <a:ext cx="720080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5436096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6876256" y="4509120"/>
            <a:ext cx="936104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704850"/>
            <a:ext cx="7400925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6876256" y="1700808"/>
            <a:ext cx="720080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5436096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6876256" y="4509120"/>
            <a:ext cx="936104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3" y="738188"/>
            <a:ext cx="7381875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436096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3" y="738188"/>
            <a:ext cx="7381875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436096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157192"/>
            <a:ext cx="76009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4141" y="332656"/>
            <a:ext cx="6590307" cy="4779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012160" y="4725144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723900"/>
            <a:ext cx="733425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444208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6876256" y="1700808"/>
            <a:ext cx="720080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5436096" y="5661248"/>
            <a:ext cx="86409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6876256" y="4509120"/>
            <a:ext cx="936104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836712"/>
            <a:ext cx="7187518" cy="52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8155164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83568" y="2132856"/>
            <a:ext cx="1656184" cy="64807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2555776" y="4653136"/>
            <a:ext cx="6048672" cy="201622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5879554"/>
          </a:xfrm>
        </p:spPr>
        <p:txBody>
          <a:bodyPr/>
          <a:lstStyle/>
          <a:p>
            <a:pPr>
              <a:buFontTx/>
              <a:buNone/>
            </a:pPr>
            <a:r>
              <a:rPr lang="es-ES" sz="2400" b="1" dirty="0" smtClean="0">
                <a:solidFill>
                  <a:srgbClr val="FFFF00"/>
                </a:solidFill>
              </a:rPr>
              <a:t>    </a:t>
            </a:r>
            <a:r>
              <a:rPr lang="es-ES" sz="2000" b="1" dirty="0" smtClean="0">
                <a:solidFill>
                  <a:srgbClr val="FFFF00"/>
                </a:solidFill>
              </a:rPr>
              <a:t>1.- Servicio de directorio y dominio.</a:t>
            </a:r>
            <a:endParaRPr lang="es-ES" u="sng" dirty="0" smtClean="0"/>
          </a:p>
          <a:p>
            <a:pPr algn="just"/>
            <a:r>
              <a:rPr lang="es-ES" u="sng" dirty="0" smtClean="0"/>
              <a:t>Dominio</a:t>
            </a:r>
            <a:r>
              <a:rPr lang="es-ES" dirty="0" smtClean="0"/>
              <a:t>:</a:t>
            </a:r>
          </a:p>
          <a:p>
            <a:pPr algn="just">
              <a:buFontTx/>
              <a:buNone/>
            </a:pPr>
            <a:endParaRPr lang="es-ES" sz="2800" dirty="0" smtClean="0"/>
          </a:p>
          <a:p>
            <a:pPr algn="just">
              <a:buFontTx/>
              <a:buNone/>
            </a:pPr>
            <a:endParaRPr lang="es-ES" sz="2800" dirty="0" smtClean="0"/>
          </a:p>
          <a:p>
            <a:pPr algn="just">
              <a:buFontTx/>
              <a:buNone/>
            </a:pPr>
            <a:endParaRPr lang="es-ES" sz="2800" dirty="0" smtClean="0"/>
          </a:p>
          <a:p>
            <a:pPr algn="just">
              <a:buFontTx/>
              <a:buNone/>
            </a:pPr>
            <a:r>
              <a:rPr lang="es-ES" sz="2800" dirty="0" smtClean="0"/>
              <a:t>    Conjunto de ordenadores conectados en una red que confían a uno de los equipos de dicha red la administración de los usuarios y los privilegios que cada uno de los usuarios tiene en dicha red.</a:t>
            </a:r>
          </a:p>
          <a:p>
            <a:pPr algn="just">
              <a:buFontTx/>
              <a:buNone/>
            </a:pPr>
            <a:endParaRPr lang="es-ES" sz="2800" dirty="0" smtClean="0"/>
          </a:p>
          <a:p>
            <a:pPr lvl="2" algn="just">
              <a:buFontTx/>
              <a:buNone/>
            </a:pPr>
            <a:r>
              <a:rPr lang="es-ES" i="1" dirty="0" smtClean="0"/>
              <a:t>    Active </a:t>
            </a:r>
            <a:r>
              <a:rPr lang="es-ES" i="1" dirty="0" err="1" smtClean="0"/>
              <a:t>Directory</a:t>
            </a:r>
            <a:r>
              <a:rPr lang="es-ES" i="1" dirty="0" smtClean="0"/>
              <a:t> es el rol de Windows Server que permite montar un dominio en un entorno </a:t>
            </a:r>
            <a:r>
              <a:rPr lang="es-ES" i="1" dirty="0" err="1" smtClean="0"/>
              <a:t>windows</a:t>
            </a:r>
            <a:r>
              <a:rPr lang="es-ES" i="1" dirty="0" smtClean="0"/>
              <a:t> (rol de servicio de directorio).</a:t>
            </a:r>
          </a:p>
          <a:p>
            <a:pPr algn="just">
              <a:buFontTx/>
              <a:buNone/>
            </a:pPr>
            <a:r>
              <a:rPr lang="es-ES" sz="2800" dirty="0" smtClean="0"/>
              <a:t>     </a:t>
            </a:r>
          </a:p>
          <a:p>
            <a:pPr algn="just"/>
            <a:endParaRPr lang="es-ES" sz="8800" dirty="0" smtClean="0"/>
          </a:p>
          <a:p>
            <a:pPr lvl="2" algn="just" eaLnBrk="1" hangingPunct="1"/>
            <a:endParaRPr lang="es-ES" sz="2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9992" y="692696"/>
            <a:ext cx="2791594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8209756" cy="5522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478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2012: añadimos un usuario (1)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724128" y="1196752"/>
            <a:ext cx="648072" cy="21602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940152" y="5301208"/>
            <a:ext cx="2664296" cy="21602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20688"/>
            <a:ext cx="73342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478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2012: añadimos un usuario (2)</a:t>
            </a:r>
          </a:p>
        </p:txBody>
      </p:sp>
      <p:sp>
        <p:nvSpPr>
          <p:cNvPr id="7" name="6 Rectángulo"/>
          <p:cNvSpPr/>
          <p:nvPr/>
        </p:nvSpPr>
        <p:spPr>
          <a:xfrm>
            <a:off x="2987824" y="5085184"/>
            <a:ext cx="2088232" cy="21602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1331640" y="3429000"/>
            <a:ext cx="1584176" cy="21602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827584" y="2780928"/>
            <a:ext cx="648072" cy="21602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478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2012: añadimos un usuario (3)</a:t>
            </a:r>
          </a:p>
        </p:txBody>
      </p:sp>
      <p:grpSp>
        <p:nvGrpSpPr>
          <p:cNvPr id="10" name="9 Grupo"/>
          <p:cNvGrpSpPr/>
          <p:nvPr/>
        </p:nvGrpSpPr>
        <p:grpSpPr>
          <a:xfrm>
            <a:off x="323528" y="908720"/>
            <a:ext cx="8640960" cy="4824536"/>
            <a:chOff x="251520" y="620688"/>
            <a:chExt cx="6480720" cy="331236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620688"/>
              <a:ext cx="3384376" cy="2904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73736" y="908720"/>
              <a:ext cx="3558504" cy="3024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 r="24423"/>
          <a:stretch>
            <a:fillRect/>
          </a:stretch>
        </p:blipFill>
        <p:spPr bwMode="auto">
          <a:xfrm>
            <a:off x="4541963" y="1844824"/>
            <a:ext cx="4278509" cy="3963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4248472" cy="361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478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2012: añadimos un usuario (4)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940152" y="5085184"/>
            <a:ext cx="2736304" cy="21602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2771800" y="4869160"/>
            <a:ext cx="792088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683568" y="1124744"/>
            <a:ext cx="7560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1.- Cambiamos el nombre de equipo (reinicio)</a:t>
            </a: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2.- Aseguramos que la DNS apunte al controlador de dominio</a:t>
            </a: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	opción A: 	modificar DHCP e incorporar 				DNS del DC.</a:t>
            </a: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	opción B: 	modificar DNS cliente poniendo 			DNS del DC	.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3.- Incorporar equipo al dominio y reiniciar.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6876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2800" b="1" dirty="0" smtClean="0">
                <a:solidFill>
                  <a:srgbClr val="FFFF00"/>
                </a:solidFill>
              </a:rPr>
              <a:t>WINDOWS 10 – </a:t>
            </a:r>
            <a:r>
              <a:rPr lang="es-ES" sz="2800" b="1" dirty="0" err="1" smtClean="0">
                <a:solidFill>
                  <a:srgbClr val="FFFF00"/>
                </a:solidFill>
              </a:rPr>
              <a:t>Tech</a:t>
            </a:r>
            <a:r>
              <a:rPr lang="es-ES" sz="2800" b="1" dirty="0" smtClean="0">
                <a:solidFill>
                  <a:srgbClr val="FFFF00"/>
                </a:solidFill>
              </a:rPr>
              <a:t> </a:t>
            </a:r>
            <a:r>
              <a:rPr lang="es-ES" sz="2800" b="1" dirty="0" err="1" smtClean="0">
                <a:solidFill>
                  <a:srgbClr val="FFFF00"/>
                </a:solidFill>
              </a:rPr>
              <a:t>Preview</a:t>
            </a:r>
            <a:r>
              <a:rPr lang="es-ES" sz="2800" b="1" dirty="0" smtClean="0">
                <a:solidFill>
                  <a:srgbClr val="FFFF00"/>
                </a:solidFill>
              </a:rPr>
              <a:t> como cliente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085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2010 – </a:t>
            </a:r>
            <a:r>
              <a:rPr lang="es-ES" sz="1400" b="1" dirty="0" err="1" smtClean="0">
                <a:solidFill>
                  <a:srgbClr val="FFFF00"/>
                </a:solidFill>
              </a:rPr>
              <a:t>Technical</a:t>
            </a:r>
            <a:r>
              <a:rPr lang="es-ES" sz="1400" b="1" dirty="0" smtClean="0">
                <a:solidFill>
                  <a:srgbClr val="FFFF00"/>
                </a:solidFill>
              </a:rPr>
              <a:t> </a:t>
            </a:r>
            <a:r>
              <a:rPr lang="es-ES" sz="1400" b="1" dirty="0" err="1" smtClean="0">
                <a:solidFill>
                  <a:srgbClr val="FFFF00"/>
                </a:solidFill>
              </a:rPr>
              <a:t>Preview</a:t>
            </a:r>
            <a:endParaRPr lang="es-ES" sz="1400" b="1" dirty="0" smtClean="0">
              <a:solidFill>
                <a:srgbClr val="FFFF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20688"/>
            <a:ext cx="4943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8 Conector recto de flecha"/>
          <p:cNvCxnSpPr/>
          <p:nvPr/>
        </p:nvCxnSpPr>
        <p:spPr>
          <a:xfrm flipH="1" flipV="1">
            <a:off x="467544" y="5877272"/>
            <a:ext cx="576064" cy="648072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940214" y="6423719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</a:rPr>
              <a:t>(Botón izquierdo)</a:t>
            </a:r>
            <a:endParaRPr lang="es-ES" dirty="0">
              <a:solidFill>
                <a:srgbClr val="FFFF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AC193D"/>
              </a:clrFrom>
              <a:clrTo>
                <a:srgbClr val="AC193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04" y="1302869"/>
            <a:ext cx="2664296" cy="462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12 Conector recto de flecha"/>
          <p:cNvCxnSpPr/>
          <p:nvPr/>
        </p:nvCxnSpPr>
        <p:spPr>
          <a:xfrm flipH="1" flipV="1">
            <a:off x="5940152" y="5733256"/>
            <a:ext cx="1152128" cy="720080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6952374" y="6396335"/>
            <a:ext cx="219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</a:rPr>
              <a:t>(Botón derecho)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5940152" y="1844824"/>
            <a:ext cx="2016224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395536" y="620688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1.- Cambiamos el nombre de equipo (reinicio)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0584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WINDOWS 10 – </a:t>
            </a:r>
            <a:r>
              <a:rPr lang="es-ES" sz="1200" b="1" dirty="0" err="1" smtClean="0">
                <a:solidFill>
                  <a:srgbClr val="FFFF00"/>
                </a:solidFill>
              </a:rPr>
              <a:t>Tech</a:t>
            </a:r>
            <a:r>
              <a:rPr lang="es-ES" sz="1200" b="1" dirty="0" smtClean="0">
                <a:solidFill>
                  <a:srgbClr val="FFFF00"/>
                </a:solidFill>
              </a:rPr>
              <a:t> </a:t>
            </a:r>
            <a:r>
              <a:rPr lang="es-ES" sz="1200" b="1" dirty="0" err="1" smtClean="0">
                <a:solidFill>
                  <a:srgbClr val="FFFF00"/>
                </a:solidFill>
              </a:rPr>
              <a:t>Preview</a:t>
            </a:r>
            <a:r>
              <a:rPr lang="es-ES" sz="1200" b="1" dirty="0" smtClean="0">
                <a:solidFill>
                  <a:srgbClr val="FFFF00"/>
                </a:solidFill>
              </a:rPr>
              <a:t> como cliente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7811" y="1196752"/>
            <a:ext cx="6240693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84784"/>
            <a:ext cx="235267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7 Conector recto de flecha"/>
          <p:cNvCxnSpPr/>
          <p:nvPr/>
        </p:nvCxnSpPr>
        <p:spPr>
          <a:xfrm flipH="1" flipV="1">
            <a:off x="611560" y="5417120"/>
            <a:ext cx="288032" cy="820192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179512" y="6237312"/>
            <a:ext cx="219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</a:rPr>
              <a:t>(Botón derecho)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67544" y="2132856"/>
            <a:ext cx="2016224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11 Conector recto de flecha"/>
          <p:cNvCxnSpPr/>
          <p:nvPr/>
        </p:nvCxnSpPr>
        <p:spPr>
          <a:xfrm flipV="1">
            <a:off x="1835696" y="1988840"/>
            <a:ext cx="1296144" cy="288032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395536" y="620688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2.- Aseguramos que la DNS apunte al controlador de dominio</a:t>
            </a:r>
          </a:p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	opción A: 	modificar DHCP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0584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WINDOWS 10 – </a:t>
            </a:r>
            <a:r>
              <a:rPr lang="es-ES" sz="1200" b="1" dirty="0" err="1" smtClean="0">
                <a:solidFill>
                  <a:srgbClr val="FFFF00"/>
                </a:solidFill>
              </a:rPr>
              <a:t>Tech</a:t>
            </a:r>
            <a:r>
              <a:rPr lang="es-ES" sz="1200" b="1" dirty="0" smtClean="0">
                <a:solidFill>
                  <a:srgbClr val="FFFF00"/>
                </a:solidFill>
              </a:rPr>
              <a:t> </a:t>
            </a:r>
            <a:r>
              <a:rPr lang="es-ES" sz="1200" b="1" dirty="0" err="1" smtClean="0">
                <a:solidFill>
                  <a:srgbClr val="FFFF00"/>
                </a:solidFill>
              </a:rPr>
              <a:t>Preview</a:t>
            </a:r>
            <a:r>
              <a:rPr lang="es-ES" sz="1200" b="1" dirty="0" smtClean="0">
                <a:solidFill>
                  <a:srgbClr val="FFFF00"/>
                </a:solidFill>
              </a:rPr>
              <a:t> como cliente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1628800"/>
            <a:ext cx="8550573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5508104" y="3212976"/>
            <a:ext cx="2376264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CuadroTexto"/>
          <p:cNvSpPr txBox="1"/>
          <p:nvPr/>
        </p:nvSpPr>
        <p:spPr>
          <a:xfrm>
            <a:off x="899592" y="5517232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Aplicamos, y forzamos la renovación de </a:t>
            </a:r>
            <a:r>
              <a:rPr lang="es-ES" sz="1800" dirty="0" err="1" smtClean="0">
                <a:solidFill>
                  <a:schemeClr val="bg1"/>
                </a:solidFill>
              </a:rPr>
              <a:t>ip</a:t>
            </a:r>
            <a:r>
              <a:rPr lang="es-ES" sz="1800" dirty="0" smtClean="0">
                <a:solidFill>
                  <a:schemeClr val="bg1"/>
                </a:solidFill>
              </a:rPr>
              <a:t> en cliente </a:t>
            </a:r>
          </a:p>
          <a:p>
            <a:pPr algn="just"/>
            <a:r>
              <a:rPr lang="es-ES" sz="1800" dirty="0" smtClean="0">
                <a:solidFill>
                  <a:srgbClr val="FFFF00"/>
                </a:solidFill>
              </a:rPr>
              <a:t>			</a:t>
            </a:r>
            <a:r>
              <a:rPr lang="es-ES" sz="1800" dirty="0" err="1" smtClean="0">
                <a:solidFill>
                  <a:srgbClr val="FFFF00"/>
                </a:solidFill>
              </a:rPr>
              <a:t>ipconfig</a:t>
            </a:r>
            <a:r>
              <a:rPr lang="es-ES" sz="1800" dirty="0" smtClean="0">
                <a:solidFill>
                  <a:srgbClr val="FFFF00"/>
                </a:solidFill>
              </a:rPr>
              <a:t> /</a:t>
            </a:r>
            <a:r>
              <a:rPr lang="es-ES" sz="1800" dirty="0" err="1" smtClean="0">
                <a:solidFill>
                  <a:srgbClr val="FFFF00"/>
                </a:solidFill>
              </a:rPr>
              <a:t>release</a:t>
            </a:r>
            <a:endParaRPr lang="es-ES" sz="1800" dirty="0" smtClean="0">
              <a:solidFill>
                <a:srgbClr val="FFFF00"/>
              </a:solidFill>
            </a:endParaRPr>
          </a:p>
          <a:p>
            <a:pPr algn="just"/>
            <a:r>
              <a:rPr lang="es-ES" sz="1800" dirty="0" smtClean="0">
                <a:solidFill>
                  <a:srgbClr val="FFFF00"/>
                </a:solidFill>
              </a:rPr>
              <a:t>			</a:t>
            </a:r>
            <a:r>
              <a:rPr lang="es-ES" sz="1800" dirty="0" err="1" smtClean="0">
                <a:solidFill>
                  <a:srgbClr val="FFFF00"/>
                </a:solidFill>
              </a:rPr>
              <a:t>ipconfig</a:t>
            </a:r>
            <a:r>
              <a:rPr lang="es-ES" sz="1800" dirty="0" smtClean="0">
                <a:solidFill>
                  <a:srgbClr val="FFFF00"/>
                </a:solidFill>
              </a:rPr>
              <a:t> /</a:t>
            </a:r>
            <a:r>
              <a:rPr lang="es-ES" sz="1800" dirty="0" err="1" smtClean="0">
                <a:solidFill>
                  <a:srgbClr val="FFFF00"/>
                </a:solidFill>
              </a:rPr>
              <a:t>renew</a:t>
            </a:r>
            <a:r>
              <a:rPr lang="es-ES" sz="1800" dirty="0" smtClean="0">
                <a:solidFill>
                  <a:schemeClr val="bg1"/>
                </a:solidFill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395536" y="620688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2.- Aseguramos que la DNS apunte al controlador de dominio</a:t>
            </a:r>
          </a:p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	opción B: 	modificar DNS cliente poniendo  DNS del DC.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0584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WINDOWS 10 – </a:t>
            </a:r>
            <a:r>
              <a:rPr lang="es-ES" sz="1200" b="1" dirty="0" err="1" smtClean="0">
                <a:solidFill>
                  <a:srgbClr val="FFFF00"/>
                </a:solidFill>
              </a:rPr>
              <a:t>Tech</a:t>
            </a:r>
            <a:r>
              <a:rPr lang="es-ES" sz="1200" b="1" dirty="0" smtClean="0">
                <a:solidFill>
                  <a:srgbClr val="FFFF00"/>
                </a:solidFill>
              </a:rPr>
              <a:t> </a:t>
            </a:r>
            <a:r>
              <a:rPr lang="es-ES" sz="1200" b="1" dirty="0" err="1" smtClean="0">
                <a:solidFill>
                  <a:srgbClr val="FFFF00"/>
                </a:solidFill>
              </a:rPr>
              <a:t>Preview</a:t>
            </a:r>
            <a:r>
              <a:rPr lang="es-ES" sz="1200" b="1" dirty="0" smtClean="0">
                <a:solidFill>
                  <a:srgbClr val="FFFF00"/>
                </a:solidFill>
              </a:rPr>
              <a:t> como cliente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7917185" cy="556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6732240" y="5373216"/>
            <a:ext cx="1296144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395536" y="620688"/>
            <a:ext cx="7560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2.- Aseguramos que la DNS apunte al controlador de dominio</a:t>
            </a:r>
          </a:p>
          <a:p>
            <a:pPr algn="just"/>
            <a:endParaRPr lang="es-ES" sz="1800" dirty="0" smtClean="0">
              <a:solidFill>
                <a:schemeClr val="bg1"/>
              </a:solidFill>
            </a:endParaRPr>
          </a:p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Comprobamos que es capaz de resolver el nombre del dominio (</a:t>
            </a:r>
            <a:r>
              <a:rPr lang="es-ES" sz="1800" dirty="0" err="1" smtClean="0">
                <a:solidFill>
                  <a:schemeClr val="bg1"/>
                </a:solidFill>
              </a:rPr>
              <a:t>nslookup</a:t>
            </a:r>
            <a:r>
              <a:rPr lang="es-ES" sz="1800" dirty="0" smtClean="0">
                <a:solidFill>
                  <a:schemeClr val="bg1"/>
                </a:solidFill>
              </a:rPr>
              <a:t>) y que existe comunicación con el DC (ping). Abrimos una consola (</a:t>
            </a:r>
            <a:r>
              <a:rPr lang="es-ES" sz="1800" dirty="0" err="1" smtClean="0">
                <a:solidFill>
                  <a:schemeClr val="bg1"/>
                </a:solidFill>
              </a:rPr>
              <a:t>cmd</a:t>
            </a:r>
            <a:r>
              <a:rPr lang="es-ES" sz="1800" dirty="0" smtClean="0">
                <a:solidFill>
                  <a:schemeClr val="bg1"/>
                </a:solidFill>
              </a:rPr>
              <a:t>   ó   </a:t>
            </a:r>
            <a:r>
              <a:rPr lang="es-ES" sz="1800" dirty="0" err="1" smtClean="0">
                <a:solidFill>
                  <a:schemeClr val="bg1"/>
                </a:solidFill>
              </a:rPr>
              <a:t>powershell</a:t>
            </a:r>
            <a:r>
              <a:rPr lang="es-ES" sz="1800" dirty="0" smtClean="0">
                <a:solidFill>
                  <a:schemeClr val="bg1"/>
                </a:solidFill>
              </a:rPr>
              <a:t>):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0584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WINDOWS 10 – </a:t>
            </a:r>
            <a:r>
              <a:rPr lang="es-ES" sz="1200" b="1" dirty="0" err="1" smtClean="0">
                <a:solidFill>
                  <a:srgbClr val="FFFF00"/>
                </a:solidFill>
              </a:rPr>
              <a:t>Tech</a:t>
            </a:r>
            <a:r>
              <a:rPr lang="es-ES" sz="1200" b="1" dirty="0" smtClean="0">
                <a:solidFill>
                  <a:srgbClr val="FFFF00"/>
                </a:solidFill>
              </a:rPr>
              <a:t> </a:t>
            </a:r>
            <a:r>
              <a:rPr lang="es-ES" sz="1200" b="1" dirty="0" err="1" smtClean="0">
                <a:solidFill>
                  <a:srgbClr val="FFFF00"/>
                </a:solidFill>
              </a:rPr>
              <a:t>Preview</a:t>
            </a:r>
            <a:r>
              <a:rPr lang="es-ES" sz="1200" b="1" dirty="0" smtClean="0">
                <a:solidFill>
                  <a:srgbClr val="FFFF00"/>
                </a:solidFill>
              </a:rPr>
              <a:t> como cliente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204864"/>
            <a:ext cx="66809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</p:spPr>
        <p:txBody>
          <a:bodyPr/>
          <a:lstStyle/>
          <a:p>
            <a:pPr>
              <a:buFontTx/>
              <a:buNone/>
            </a:pPr>
            <a:r>
              <a:rPr lang="es-ES" sz="2800" b="1" dirty="0" smtClean="0">
                <a:solidFill>
                  <a:srgbClr val="FFFF00"/>
                </a:solidFill>
              </a:rPr>
              <a:t>    2.- </a:t>
            </a:r>
            <a:r>
              <a:rPr lang="es-ES" b="1" dirty="0" smtClean="0">
                <a:solidFill>
                  <a:srgbClr val="FFFF00"/>
                </a:solidFill>
              </a:rPr>
              <a:t>Elementos del Servicio de directorio</a:t>
            </a:r>
            <a:endParaRPr lang="es-ES" sz="2800" b="1" dirty="0" smtClean="0">
              <a:solidFill>
                <a:srgbClr val="FFFF00"/>
              </a:solidFill>
            </a:endParaRPr>
          </a:p>
          <a:p>
            <a:pPr algn="just"/>
            <a:endParaRPr lang="es-ES" dirty="0" smtClean="0"/>
          </a:p>
          <a:p>
            <a:pPr lvl="1" algn="just"/>
            <a:r>
              <a:rPr lang="es-ES" sz="3200" dirty="0" smtClean="0"/>
              <a:t>Base de datos del directorio</a:t>
            </a:r>
          </a:p>
          <a:p>
            <a:pPr lvl="1" algn="just"/>
            <a:r>
              <a:rPr lang="es-ES" sz="3200" dirty="0" smtClean="0"/>
              <a:t>Controladores de Dominio (DC)</a:t>
            </a:r>
          </a:p>
          <a:p>
            <a:pPr lvl="1" algn="just"/>
            <a:r>
              <a:rPr lang="es-ES" sz="3200" dirty="0" smtClean="0"/>
              <a:t>Espacio de nombres</a:t>
            </a:r>
          </a:p>
          <a:p>
            <a:pPr lvl="1" algn="just"/>
            <a:r>
              <a:rPr lang="es-ES" sz="3200" dirty="0" smtClean="0"/>
              <a:t>Nivel funcional</a:t>
            </a:r>
          </a:p>
          <a:p>
            <a:pPr lvl="1" algn="just"/>
            <a:r>
              <a:rPr lang="es-ES" sz="3200" dirty="0" smtClean="0"/>
              <a:t>Agrupaciones de dominios: </a:t>
            </a:r>
            <a:r>
              <a:rPr lang="es-ES" sz="3200" dirty="0" err="1" smtClean="0"/>
              <a:t>arbol</a:t>
            </a:r>
            <a:r>
              <a:rPr lang="es-ES" sz="3200" dirty="0" smtClean="0"/>
              <a:t>, bosque</a:t>
            </a:r>
          </a:p>
          <a:p>
            <a:pPr lvl="1" algn="just"/>
            <a:r>
              <a:rPr lang="es-ES" sz="3200" dirty="0" smtClean="0"/>
              <a:t>LDAP</a:t>
            </a:r>
          </a:p>
          <a:p>
            <a:pPr lvl="1" algn="just"/>
            <a:r>
              <a:rPr lang="es-ES" sz="3200" dirty="0" smtClean="0"/>
              <a:t>Elementos específicos de Active </a:t>
            </a:r>
            <a:r>
              <a:rPr lang="es-ES" sz="3200" dirty="0" err="1" smtClean="0"/>
              <a:t>Directory</a:t>
            </a:r>
            <a:endParaRPr lang="es-ES" sz="3200" dirty="0" smtClean="0"/>
          </a:p>
          <a:p>
            <a:pPr algn="just"/>
            <a:endParaRPr lang="es-ES" sz="8800" dirty="0" smtClean="0"/>
          </a:p>
          <a:p>
            <a:pPr lvl="2" algn="just" eaLnBrk="1" hangingPunct="1"/>
            <a:endParaRPr lang="es-E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395536" y="620689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3.- Incorporar equipo al dominio y reiniciar.</a:t>
            </a:r>
          </a:p>
          <a:p>
            <a:pPr algn="just"/>
            <a:endParaRPr lang="es-ES" sz="1800" dirty="0" smtClean="0">
              <a:solidFill>
                <a:schemeClr val="bg1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0584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WINDOWS 10 – </a:t>
            </a:r>
            <a:r>
              <a:rPr lang="es-ES" sz="1200" b="1" dirty="0" err="1" smtClean="0">
                <a:solidFill>
                  <a:srgbClr val="FFFF00"/>
                </a:solidFill>
              </a:rPr>
              <a:t>Tech</a:t>
            </a:r>
            <a:r>
              <a:rPr lang="es-ES" sz="1200" b="1" dirty="0" smtClean="0">
                <a:solidFill>
                  <a:srgbClr val="FFFF00"/>
                </a:solidFill>
              </a:rPr>
              <a:t> </a:t>
            </a:r>
            <a:r>
              <a:rPr lang="es-ES" sz="1200" b="1" dirty="0" err="1" smtClean="0">
                <a:solidFill>
                  <a:srgbClr val="FFFF00"/>
                </a:solidFill>
              </a:rPr>
              <a:t>Preview</a:t>
            </a:r>
            <a:r>
              <a:rPr lang="es-ES" sz="1200" b="1" dirty="0" smtClean="0">
                <a:solidFill>
                  <a:srgbClr val="FFFF00"/>
                </a:solidFill>
              </a:rPr>
              <a:t> como cliente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7"/>
            <a:ext cx="2114417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6 Conector recto de flecha"/>
          <p:cNvCxnSpPr/>
          <p:nvPr/>
        </p:nvCxnSpPr>
        <p:spPr>
          <a:xfrm flipH="1" flipV="1">
            <a:off x="611560" y="5085184"/>
            <a:ext cx="288032" cy="820192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179512" y="5905376"/>
            <a:ext cx="219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</a:rPr>
              <a:t>(Botón derecho)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67544" y="1988840"/>
            <a:ext cx="1728192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340768"/>
            <a:ext cx="661815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Rectángulo"/>
          <p:cNvSpPr/>
          <p:nvPr/>
        </p:nvSpPr>
        <p:spPr>
          <a:xfrm>
            <a:off x="4788024" y="4293096"/>
            <a:ext cx="864096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6228184" y="4149080"/>
            <a:ext cx="2304256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/>
          <p:cNvSpPr/>
          <p:nvPr/>
        </p:nvSpPr>
        <p:spPr>
          <a:xfrm>
            <a:off x="7236296" y="5013176"/>
            <a:ext cx="720080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124744"/>
            <a:ext cx="3546721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996952"/>
            <a:ext cx="33718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CuadroTexto"/>
          <p:cNvSpPr txBox="1"/>
          <p:nvPr/>
        </p:nvSpPr>
        <p:spPr>
          <a:xfrm>
            <a:off x="395536" y="620689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3.- Incorporar equipo al dominio y reiniciar (2).</a:t>
            </a:r>
          </a:p>
          <a:p>
            <a:pPr algn="just"/>
            <a:endParaRPr lang="es-ES" sz="1800" dirty="0" smtClean="0">
              <a:solidFill>
                <a:schemeClr val="bg1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0584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WINDOWS 10 – </a:t>
            </a:r>
            <a:r>
              <a:rPr lang="es-ES" sz="1200" b="1" dirty="0" err="1" smtClean="0">
                <a:solidFill>
                  <a:srgbClr val="FFFF00"/>
                </a:solidFill>
              </a:rPr>
              <a:t>Tech</a:t>
            </a:r>
            <a:r>
              <a:rPr lang="es-ES" sz="1200" b="1" dirty="0" smtClean="0">
                <a:solidFill>
                  <a:srgbClr val="FFFF00"/>
                </a:solidFill>
              </a:rPr>
              <a:t> </a:t>
            </a:r>
            <a:r>
              <a:rPr lang="es-ES" sz="1200" b="1" dirty="0" err="1" smtClean="0">
                <a:solidFill>
                  <a:srgbClr val="FFFF00"/>
                </a:solidFill>
              </a:rPr>
              <a:t>Preview</a:t>
            </a:r>
            <a:r>
              <a:rPr lang="es-ES" sz="1200" b="1" dirty="0" smtClean="0">
                <a:solidFill>
                  <a:srgbClr val="FFFF00"/>
                </a:solidFill>
              </a:rPr>
              <a:t> como cliente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7596336" y="4365104"/>
            <a:ext cx="720080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6" name="15 Grupo"/>
          <p:cNvGrpSpPr/>
          <p:nvPr/>
        </p:nvGrpSpPr>
        <p:grpSpPr>
          <a:xfrm>
            <a:off x="395537" y="980728"/>
            <a:ext cx="3528392" cy="3096683"/>
            <a:chOff x="395537" y="1340768"/>
            <a:chExt cx="3528392" cy="3096683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537" y="1340768"/>
              <a:ext cx="3528392" cy="30966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11 Rectángulo"/>
            <p:cNvSpPr/>
            <p:nvPr/>
          </p:nvSpPr>
          <p:spPr>
            <a:xfrm>
              <a:off x="2483768" y="4077072"/>
              <a:ext cx="720080" cy="360040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1187624" y="2420888"/>
              <a:ext cx="1800200" cy="720080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7" name="16 Rectángulo"/>
          <p:cNvSpPr/>
          <p:nvPr/>
        </p:nvSpPr>
        <p:spPr>
          <a:xfrm>
            <a:off x="5940152" y="2564904"/>
            <a:ext cx="1224136" cy="432048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4941168"/>
            <a:ext cx="33909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19 Rectángulo"/>
          <p:cNvSpPr/>
          <p:nvPr/>
        </p:nvSpPr>
        <p:spPr>
          <a:xfrm>
            <a:off x="6876256" y="6165304"/>
            <a:ext cx="1008112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564904"/>
            <a:ext cx="5187492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CuadroTexto"/>
          <p:cNvSpPr txBox="1"/>
          <p:nvPr/>
        </p:nvSpPr>
        <p:spPr>
          <a:xfrm>
            <a:off x="179512" y="620689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4.- Entramos en el cliente con la credencial del dominio (usuarioDominio@smr2xx.priv)</a:t>
            </a:r>
          </a:p>
          <a:p>
            <a:pPr algn="just"/>
            <a:endParaRPr lang="es-ES" sz="1800" dirty="0" smtClean="0">
              <a:solidFill>
                <a:schemeClr val="bg1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0584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WINDOWS 10 – </a:t>
            </a:r>
            <a:r>
              <a:rPr lang="es-ES" sz="1200" b="1" dirty="0" err="1" smtClean="0">
                <a:solidFill>
                  <a:srgbClr val="FFFF00"/>
                </a:solidFill>
              </a:rPr>
              <a:t>Tech</a:t>
            </a:r>
            <a:r>
              <a:rPr lang="es-ES" sz="1200" b="1" dirty="0" smtClean="0">
                <a:solidFill>
                  <a:srgbClr val="FFFF00"/>
                </a:solidFill>
              </a:rPr>
              <a:t> </a:t>
            </a:r>
            <a:r>
              <a:rPr lang="es-ES" sz="1200" b="1" dirty="0" err="1" smtClean="0">
                <a:solidFill>
                  <a:srgbClr val="FFFF00"/>
                </a:solidFill>
              </a:rPr>
              <a:t>Preview</a:t>
            </a:r>
            <a:r>
              <a:rPr lang="es-ES" sz="1200" b="1" dirty="0" smtClean="0">
                <a:solidFill>
                  <a:srgbClr val="FFFF00"/>
                </a:solidFill>
              </a:rPr>
              <a:t> como cliente</a:t>
            </a:r>
          </a:p>
        </p:txBody>
      </p:sp>
      <p:grpSp>
        <p:nvGrpSpPr>
          <p:cNvPr id="22" name="21 Grupo"/>
          <p:cNvGrpSpPr/>
          <p:nvPr/>
        </p:nvGrpSpPr>
        <p:grpSpPr>
          <a:xfrm>
            <a:off x="323528" y="1052737"/>
            <a:ext cx="2520280" cy="1152127"/>
            <a:chOff x="323528" y="1052737"/>
            <a:chExt cx="3384376" cy="1524937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1052737"/>
              <a:ext cx="3384376" cy="1524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17 Rectángulo"/>
            <p:cNvSpPr/>
            <p:nvPr/>
          </p:nvSpPr>
          <p:spPr>
            <a:xfrm>
              <a:off x="467544" y="1196752"/>
              <a:ext cx="360040" cy="360040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1" name="20 Grupo"/>
          <p:cNvGrpSpPr/>
          <p:nvPr/>
        </p:nvGrpSpPr>
        <p:grpSpPr>
          <a:xfrm>
            <a:off x="2699792" y="1268760"/>
            <a:ext cx="2736303" cy="1368151"/>
            <a:chOff x="1475656" y="2060848"/>
            <a:chExt cx="4029059" cy="2088233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75656" y="2060849"/>
              <a:ext cx="4029059" cy="2088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18 Rectángulo"/>
            <p:cNvSpPr/>
            <p:nvPr/>
          </p:nvSpPr>
          <p:spPr>
            <a:xfrm>
              <a:off x="3491880" y="2060848"/>
              <a:ext cx="1872208" cy="2016224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3" name="22 Rectángulo"/>
          <p:cNvSpPr/>
          <p:nvPr/>
        </p:nvSpPr>
        <p:spPr>
          <a:xfrm>
            <a:off x="8028384" y="3429000"/>
            <a:ext cx="432048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5373216"/>
            <a:ext cx="2899048" cy="1203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48680"/>
            <a:ext cx="8280920" cy="62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3534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10 – </a:t>
            </a:r>
            <a:r>
              <a:rPr lang="es-ES" sz="1400" b="1" dirty="0" err="1" smtClean="0">
                <a:solidFill>
                  <a:srgbClr val="FFFF00"/>
                </a:solidFill>
              </a:rPr>
              <a:t>Tech</a:t>
            </a:r>
            <a:r>
              <a:rPr lang="es-ES" sz="1400" b="1" dirty="0" smtClean="0">
                <a:solidFill>
                  <a:srgbClr val="FFFF00"/>
                </a:solidFill>
              </a:rPr>
              <a:t> </a:t>
            </a:r>
            <a:r>
              <a:rPr lang="es-ES" sz="1400" b="1" dirty="0" err="1" smtClean="0">
                <a:solidFill>
                  <a:srgbClr val="FFFF00"/>
                </a:solidFill>
              </a:rPr>
              <a:t>Preview</a:t>
            </a:r>
            <a:r>
              <a:rPr lang="es-ES" sz="1400" b="1" dirty="0" smtClean="0">
                <a:solidFill>
                  <a:srgbClr val="FFFF00"/>
                </a:solidFill>
              </a:rPr>
              <a:t> como cliente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11560" y="2204864"/>
            <a:ext cx="1368152" cy="36004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5652120" y="3645024"/>
            <a:ext cx="1152128" cy="21602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404664"/>
            <a:ext cx="4657725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7" y="620688"/>
            <a:ext cx="313097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483768" y="1484784"/>
            <a:ext cx="1080120" cy="1080120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5868144" y="5157192"/>
            <a:ext cx="2376264" cy="288032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WINDOWS 2012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08720"/>
            <a:ext cx="790241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4190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36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971601" y="1484784"/>
            <a:ext cx="7560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Hecho en clase (23/10).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Tarea 5 – </a:t>
            </a:r>
            <a:r>
              <a:rPr lang="es-ES" sz="2800" dirty="0" err="1" smtClean="0">
                <a:solidFill>
                  <a:schemeClr val="bg1"/>
                </a:solidFill>
              </a:rPr>
              <a:t>Powerpoint</a:t>
            </a:r>
            <a:r>
              <a:rPr lang="es-ES" sz="2800" dirty="0" smtClean="0">
                <a:solidFill>
                  <a:schemeClr val="bg1"/>
                </a:solidFill>
              </a:rPr>
              <a:t> con todos los pasos de instalación del dominio </a:t>
            </a:r>
            <a:r>
              <a:rPr lang="es-ES" sz="2800" b="1" u="sng" dirty="0" smtClean="0">
                <a:solidFill>
                  <a:schemeClr val="bg1"/>
                </a:solidFill>
              </a:rPr>
              <a:t>freeSMR2xx.tarea</a:t>
            </a:r>
            <a:r>
              <a:rPr lang="es-ES" sz="2800" dirty="0" smtClean="0">
                <a:solidFill>
                  <a:schemeClr val="bg1"/>
                </a:solidFill>
              </a:rPr>
              <a:t> en un Ubuntu Server 14.04</a:t>
            </a:r>
          </a:p>
          <a:p>
            <a:pPr algn="just"/>
            <a:endParaRPr lang="es-ES" sz="2800" b="1" u="sng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b="1" u="sng" dirty="0" smtClean="0">
                <a:solidFill>
                  <a:schemeClr val="bg1"/>
                </a:solidFill>
              </a:rPr>
              <a:t>Tope entrega 28 octubre 2014</a:t>
            </a:r>
          </a:p>
          <a:p>
            <a:pPr algn="just"/>
            <a:endParaRPr lang="es-ES" sz="28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61395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3600" b="1" dirty="0" smtClean="0">
                <a:solidFill>
                  <a:srgbClr val="FFFF00"/>
                </a:solidFill>
              </a:rPr>
              <a:t>Ubuntu server 14.04 como DC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23528" y="980728"/>
            <a:ext cx="88204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1"/>
                </a:solidFill>
              </a:rPr>
              <a:t>1º) Actualizar  repositorios Ubuntu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2º) Cambiamos el nombre al equipo: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3º) Establecer </a:t>
            </a:r>
            <a:r>
              <a:rPr lang="es-ES" dirty="0" err="1" smtClean="0">
                <a:solidFill>
                  <a:schemeClr val="bg1"/>
                </a:solidFill>
              </a:rPr>
              <a:t>ips</a:t>
            </a:r>
            <a:r>
              <a:rPr lang="es-ES" dirty="0" smtClean="0">
                <a:solidFill>
                  <a:schemeClr val="bg1"/>
                </a:solidFill>
              </a:rPr>
              <a:t> estáticas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4º) Instalar el servicio NTP 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5º) Instalamos Samba4 (compilando)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6º) Construimos el dominio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7º) Configurar registro de </a:t>
            </a:r>
            <a:r>
              <a:rPr lang="es-ES" dirty="0" err="1" smtClean="0">
                <a:solidFill>
                  <a:schemeClr val="bg1"/>
                </a:solidFill>
              </a:rPr>
              <a:t>dns</a:t>
            </a:r>
            <a:r>
              <a:rPr lang="es-ES" dirty="0" smtClean="0">
                <a:solidFill>
                  <a:schemeClr val="bg1"/>
                </a:solidFill>
              </a:rPr>
              <a:t> de clientes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8º) Instalamos </a:t>
            </a:r>
            <a:r>
              <a:rPr lang="es-ES" dirty="0" err="1" smtClean="0">
                <a:solidFill>
                  <a:schemeClr val="bg1"/>
                </a:solidFill>
              </a:rPr>
              <a:t>Kerberos</a:t>
            </a:r>
            <a:endParaRPr lang="es-ES" dirty="0" smtClean="0">
              <a:solidFill>
                <a:schemeClr val="bg1"/>
              </a:solidFill>
            </a:endParaRP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9º) Chequeo de  recursos compartidos.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10º) Chequeo de  </a:t>
            </a:r>
            <a:r>
              <a:rPr lang="es-ES" dirty="0" err="1" smtClean="0">
                <a:solidFill>
                  <a:schemeClr val="bg1"/>
                </a:solidFill>
              </a:rPr>
              <a:t>logueo</a:t>
            </a:r>
            <a:r>
              <a:rPr lang="es-ES" dirty="0" smtClean="0">
                <a:solidFill>
                  <a:schemeClr val="bg1"/>
                </a:solidFill>
              </a:rPr>
              <a:t> de </a:t>
            </a:r>
            <a:r>
              <a:rPr lang="es-ES" dirty="0" err="1" smtClean="0">
                <a:solidFill>
                  <a:schemeClr val="bg1"/>
                </a:solidFill>
              </a:rPr>
              <a:t>administrator</a:t>
            </a:r>
            <a:r>
              <a:rPr lang="es-ES" dirty="0" smtClean="0">
                <a:solidFill>
                  <a:schemeClr val="bg1"/>
                </a:solidFill>
              </a:rPr>
              <a:t> en dominio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11º) Arranque automático de samba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12º) Carpetas de usuarios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13º) Insertamos un equipo cliente al dominio</a:t>
            </a:r>
          </a:p>
          <a:p>
            <a:pPr algn="just"/>
            <a:r>
              <a:rPr lang="es-ES" dirty="0" smtClean="0">
                <a:solidFill>
                  <a:schemeClr val="bg1"/>
                </a:solidFill>
              </a:rPr>
              <a:t>14º) Instalar RSAT para gestión de dominio desde </a:t>
            </a:r>
            <a:r>
              <a:rPr lang="es-ES" dirty="0" err="1" smtClean="0">
                <a:solidFill>
                  <a:schemeClr val="bg1"/>
                </a:solidFill>
              </a:rPr>
              <a:t>windows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-180528" y="292494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-108520" y="400506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518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23528" y="548680"/>
            <a:ext cx="85689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LINKS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r>
              <a:rPr lang="es-ES" sz="1600" dirty="0" smtClean="0">
                <a:solidFill>
                  <a:schemeClr val="bg1"/>
                </a:solidFill>
              </a:rPr>
              <a:t>http://waytoit.wordpress.com/2013/05/12/samba-4-controlador-active-directory-parte-1-de-3/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http://www.jadota.com/2013/01/installing-samba4-on-ubuntu-12-04/</a:t>
            </a:r>
            <a:endParaRPr lang="es-E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6" name="5 Rectángulo"/>
          <p:cNvSpPr/>
          <p:nvPr/>
        </p:nvSpPr>
        <p:spPr>
          <a:xfrm>
            <a:off x="323528" y="260648"/>
            <a:ext cx="1518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23528" y="548680"/>
            <a:ext cx="856895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1º) Actualizar  repositorios Ubuntu </a:t>
            </a:r>
          </a:p>
          <a:p>
            <a:pPr algn="just"/>
            <a:r>
              <a:rPr lang="es-ES" sz="2000" b="1" dirty="0" smtClean="0">
                <a:solidFill>
                  <a:schemeClr val="bg1"/>
                </a:solidFill>
              </a:rPr>
              <a:t>	</a:t>
            </a:r>
            <a:r>
              <a:rPr lang="es-ES" sz="2000" b="1" dirty="0" smtClean="0">
                <a:solidFill>
                  <a:srgbClr val="FFFF00"/>
                </a:solidFill>
              </a:rPr>
              <a:t>sudo </a:t>
            </a:r>
            <a:r>
              <a:rPr lang="es-ES" sz="2000" b="1" dirty="0" err="1" smtClean="0">
                <a:solidFill>
                  <a:srgbClr val="FFFF00"/>
                </a:solidFill>
              </a:rPr>
              <a:t>apt-get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update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sudo </a:t>
            </a:r>
            <a:r>
              <a:rPr lang="es-ES" sz="2000" b="1" dirty="0" err="1" smtClean="0">
                <a:solidFill>
                  <a:srgbClr val="FFFF00"/>
                </a:solidFill>
              </a:rPr>
              <a:t>apt-get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upgrade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2º) Cambiamos el nombre al equipo:</a:t>
            </a: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	</a:t>
            </a:r>
            <a:r>
              <a:rPr lang="es-ES" sz="2000" b="1" dirty="0" smtClean="0">
                <a:solidFill>
                  <a:srgbClr val="FFFF00"/>
                </a:solidFill>
              </a:rPr>
              <a:t>sudo nano /</a:t>
            </a:r>
            <a:r>
              <a:rPr lang="es-ES" sz="2000" b="1" dirty="0" err="1" smtClean="0">
                <a:solidFill>
                  <a:srgbClr val="FFFF00"/>
                </a:solidFill>
              </a:rPr>
              <a:t>etc</a:t>
            </a:r>
            <a:r>
              <a:rPr lang="es-ES" sz="2000" b="1" dirty="0" smtClean="0">
                <a:solidFill>
                  <a:srgbClr val="FFFF00"/>
                </a:solidFill>
              </a:rPr>
              <a:t>/</a:t>
            </a:r>
            <a:r>
              <a:rPr lang="es-ES" sz="2000" b="1" dirty="0" err="1" smtClean="0">
                <a:solidFill>
                  <a:srgbClr val="FFFF00"/>
                </a:solidFill>
              </a:rPr>
              <a:t>hostname</a:t>
            </a:r>
            <a:r>
              <a:rPr lang="es-ES" sz="2000" b="1" dirty="0" smtClean="0">
                <a:solidFill>
                  <a:srgbClr val="FFFF00"/>
                </a:solidFill>
              </a:rPr>
              <a:t>     </a:t>
            </a:r>
            <a:r>
              <a:rPr lang="es-ES" sz="2000" b="1" dirty="0" smtClean="0">
                <a:solidFill>
                  <a:srgbClr val="FFFF00"/>
                </a:solidFill>
                <a:sym typeface="Wingdings" pitchFamily="2" charset="2"/>
              </a:rPr>
              <a:t>     ubuntuDC1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  <a:sym typeface="Wingdings" pitchFamily="2" charset="2"/>
              </a:rPr>
              <a:t>	sudo nano /</a:t>
            </a:r>
            <a:r>
              <a:rPr lang="es-ES" sz="2000" b="1" dirty="0" err="1" smtClean="0">
                <a:solidFill>
                  <a:srgbClr val="FFFF00"/>
                </a:solidFill>
                <a:sym typeface="Wingdings" pitchFamily="2" charset="2"/>
              </a:rPr>
              <a:t>etc</a:t>
            </a:r>
            <a:r>
              <a:rPr lang="es-ES" sz="2000" b="1" dirty="0" smtClean="0">
                <a:solidFill>
                  <a:srgbClr val="FFFF00"/>
                </a:solidFill>
                <a:sym typeface="Wingdings" pitchFamily="2" charset="2"/>
              </a:rPr>
              <a:t>/hosts</a:t>
            </a:r>
          </a:p>
          <a:p>
            <a:pPr algn="just"/>
            <a:endParaRPr lang="es-ES" sz="2000" dirty="0" smtClean="0">
              <a:solidFill>
                <a:schemeClr val="bg1"/>
              </a:solidFill>
              <a:sym typeface="Wingdings" pitchFamily="2" charset="2"/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3º) Establecer </a:t>
            </a:r>
            <a:r>
              <a:rPr lang="es-ES" sz="2000" dirty="0" err="1" smtClean="0">
                <a:solidFill>
                  <a:schemeClr val="bg1"/>
                </a:solidFill>
              </a:rPr>
              <a:t>ips</a:t>
            </a:r>
            <a:r>
              <a:rPr lang="es-ES" sz="2000" dirty="0" smtClean="0">
                <a:solidFill>
                  <a:schemeClr val="bg1"/>
                </a:solidFill>
              </a:rPr>
              <a:t> estáticas</a:t>
            </a: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                     </a:t>
            </a:r>
            <a:r>
              <a:rPr lang="es-ES" sz="2000" b="1" dirty="0" smtClean="0">
                <a:solidFill>
                  <a:srgbClr val="FFFF00"/>
                </a:solidFill>
              </a:rPr>
              <a:t>sudo nano /</a:t>
            </a:r>
            <a:r>
              <a:rPr lang="es-ES" sz="2000" b="1" dirty="0" err="1" smtClean="0">
                <a:solidFill>
                  <a:srgbClr val="FFFF00"/>
                </a:solidFill>
              </a:rPr>
              <a:t>etc</a:t>
            </a:r>
            <a:r>
              <a:rPr lang="es-ES" sz="2000" b="1" dirty="0" smtClean="0">
                <a:solidFill>
                  <a:srgbClr val="FFFF00"/>
                </a:solidFill>
              </a:rPr>
              <a:t>/</a:t>
            </a:r>
            <a:r>
              <a:rPr lang="es-ES" sz="2000" b="1" dirty="0" err="1" smtClean="0">
                <a:solidFill>
                  <a:srgbClr val="FFFF00"/>
                </a:solidFill>
              </a:rPr>
              <a:t>network</a:t>
            </a:r>
            <a:r>
              <a:rPr lang="es-ES" sz="2000" b="1" dirty="0" smtClean="0">
                <a:solidFill>
                  <a:srgbClr val="FFFF00"/>
                </a:solidFill>
              </a:rPr>
              <a:t>/interfaces</a:t>
            </a: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 	       sudo </a:t>
            </a:r>
            <a:r>
              <a:rPr lang="es-ES" sz="2000" b="1" dirty="0" err="1" smtClean="0">
                <a:solidFill>
                  <a:srgbClr val="FFFF00"/>
                </a:solidFill>
              </a:rPr>
              <a:t>reboot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now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3645024"/>
            <a:ext cx="3240360" cy="2688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492896"/>
            <a:ext cx="595910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9900592" y="3212976"/>
            <a:ext cx="4572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auto lo</a:t>
            </a:r>
          </a:p>
          <a:p>
            <a:r>
              <a:rPr lang="es-ES" dirty="0" err="1" smtClean="0"/>
              <a:t>iface</a:t>
            </a:r>
            <a:r>
              <a:rPr lang="es-ES" dirty="0" smtClean="0"/>
              <a:t> lo </a:t>
            </a:r>
            <a:r>
              <a:rPr lang="es-ES" dirty="0" err="1" smtClean="0"/>
              <a:t>inet</a:t>
            </a:r>
            <a:r>
              <a:rPr lang="es-ES" dirty="0" smtClean="0"/>
              <a:t> </a:t>
            </a:r>
            <a:r>
              <a:rPr lang="es-ES" dirty="0" err="1" smtClean="0"/>
              <a:t>loopback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#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primary</a:t>
            </a:r>
            <a:r>
              <a:rPr lang="es-ES" dirty="0" smtClean="0"/>
              <a:t> </a:t>
            </a:r>
            <a:r>
              <a:rPr lang="es-ES" dirty="0" err="1" smtClean="0"/>
              <a:t>network</a:t>
            </a:r>
            <a:r>
              <a:rPr lang="es-ES" dirty="0" smtClean="0"/>
              <a:t> interface</a:t>
            </a:r>
          </a:p>
          <a:p>
            <a:r>
              <a:rPr lang="es-ES" dirty="0" smtClean="0"/>
              <a:t>auto eth0</a:t>
            </a:r>
          </a:p>
          <a:p>
            <a:r>
              <a:rPr lang="es-ES" dirty="0" err="1" smtClean="0"/>
              <a:t>iface</a:t>
            </a:r>
            <a:r>
              <a:rPr lang="es-ES" dirty="0" smtClean="0"/>
              <a:t> eth0 </a:t>
            </a:r>
            <a:r>
              <a:rPr lang="es-ES" dirty="0" err="1" smtClean="0"/>
              <a:t>inet</a:t>
            </a:r>
            <a:r>
              <a:rPr lang="es-ES" dirty="0" smtClean="0"/>
              <a:t> </a:t>
            </a:r>
            <a:r>
              <a:rPr lang="es-ES" dirty="0" err="1" smtClean="0"/>
              <a:t>static</a:t>
            </a:r>
            <a:endParaRPr lang="es-ES" dirty="0" smtClean="0"/>
          </a:p>
          <a:p>
            <a:r>
              <a:rPr lang="es-ES" dirty="0" err="1" smtClean="0"/>
              <a:t>address</a:t>
            </a:r>
            <a:r>
              <a:rPr lang="es-ES" dirty="0" smtClean="0"/>
              <a:t> 172.16.200.1</a:t>
            </a:r>
          </a:p>
          <a:p>
            <a:r>
              <a:rPr lang="es-ES" dirty="0" err="1" smtClean="0"/>
              <a:t>netmask</a:t>
            </a:r>
            <a:r>
              <a:rPr lang="es-ES" dirty="0" smtClean="0"/>
              <a:t> 255.255.255.0</a:t>
            </a:r>
          </a:p>
          <a:p>
            <a:r>
              <a:rPr lang="es-ES" dirty="0" err="1" smtClean="0"/>
              <a:t>network</a:t>
            </a:r>
            <a:r>
              <a:rPr lang="es-ES" dirty="0" smtClean="0"/>
              <a:t> 172.16.200.0</a:t>
            </a:r>
          </a:p>
          <a:p>
            <a:r>
              <a:rPr lang="es-ES" dirty="0" err="1" smtClean="0"/>
              <a:t>broadcast</a:t>
            </a:r>
            <a:r>
              <a:rPr lang="es-ES" dirty="0" smtClean="0"/>
              <a:t> 172.16.200.255</a:t>
            </a:r>
          </a:p>
          <a:p>
            <a:r>
              <a:rPr lang="es-ES" dirty="0" err="1" smtClean="0"/>
              <a:t>gateway</a:t>
            </a:r>
            <a:r>
              <a:rPr lang="es-ES" dirty="0" smtClean="0"/>
              <a:t> 172.16.200.254</a:t>
            </a:r>
          </a:p>
          <a:p>
            <a:r>
              <a:rPr lang="es-ES" dirty="0" err="1" smtClean="0"/>
              <a:t>dns-nameservers</a:t>
            </a:r>
            <a:r>
              <a:rPr lang="es-ES" dirty="0" smtClean="0"/>
              <a:t> 10.0.1.48 8.8.8.8</a:t>
            </a:r>
          </a:p>
          <a:p>
            <a:r>
              <a:rPr lang="es-ES" dirty="0" err="1" smtClean="0"/>
              <a:t>dns-search</a:t>
            </a:r>
            <a:r>
              <a:rPr lang="es-ES" dirty="0" smtClean="0"/>
              <a:t> red2xx.priv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</p:spPr>
        <p:txBody>
          <a:bodyPr/>
          <a:lstStyle/>
          <a:p>
            <a:pPr>
              <a:buFontTx/>
              <a:buNone/>
            </a:pPr>
            <a:endParaRPr lang="es-ES" sz="1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u="sng" dirty="0" smtClean="0"/>
              <a:t>Base de datos del directorio</a:t>
            </a:r>
            <a:r>
              <a:rPr lang="es-ES" dirty="0" smtClean="0"/>
              <a:t>:</a:t>
            </a:r>
          </a:p>
          <a:p>
            <a:pPr algn="just">
              <a:buFontTx/>
              <a:buNone/>
            </a:pPr>
            <a:r>
              <a:rPr lang="es-ES" sz="2800" dirty="0" smtClean="0"/>
              <a:t>Repositorio que almacena toda la información de los objetos del directorio (usuarios, grupos, equipos, permisos…). (Base de datos </a:t>
            </a:r>
            <a:r>
              <a:rPr lang="es-ES" sz="2800" u="sng" dirty="0" smtClean="0"/>
              <a:t>NO RELACIONAL</a:t>
            </a:r>
            <a:r>
              <a:rPr lang="es-ES" sz="2800" dirty="0" smtClean="0"/>
              <a:t>)</a:t>
            </a:r>
          </a:p>
          <a:p>
            <a:pPr algn="just">
              <a:buFontTx/>
              <a:buNone/>
            </a:pPr>
            <a:endParaRPr lang="es-ES" sz="2800" dirty="0" smtClean="0"/>
          </a:p>
          <a:p>
            <a:pPr algn="just"/>
            <a:r>
              <a:rPr lang="es-ES" sz="2800" u="sng" dirty="0" smtClean="0"/>
              <a:t>Controladores de Dominio (DC)</a:t>
            </a:r>
            <a:r>
              <a:rPr lang="es-ES" sz="2800" dirty="0" smtClean="0"/>
              <a:t>:</a:t>
            </a:r>
          </a:p>
          <a:p>
            <a:pPr algn="just">
              <a:buFontTx/>
              <a:buNone/>
            </a:pPr>
            <a:r>
              <a:rPr lang="es-ES" sz="2800" dirty="0" smtClean="0"/>
              <a:t>Servidor que mantiene la base de datos del directorio. Incluye herramientas de administración para gestionar los objetos. </a:t>
            </a:r>
          </a:p>
          <a:p>
            <a:pPr algn="just">
              <a:buFontTx/>
              <a:buNone/>
            </a:pPr>
            <a:r>
              <a:rPr lang="es-ES" sz="2800" dirty="0" smtClean="0"/>
              <a:t>El controlador de dominio suele, y debe, no ser único. Varios controladores de dominio, convenientemente sincronizados garantizarán la disponibilidad del dominio.</a:t>
            </a:r>
          </a:p>
          <a:p>
            <a:pPr algn="just"/>
            <a:endParaRPr lang="es-ES" sz="8800" dirty="0" smtClean="0"/>
          </a:p>
          <a:p>
            <a:pPr lvl="2" algn="just" eaLnBrk="1" hangingPunct="1"/>
            <a:endParaRPr lang="es-ES" sz="2800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2.-Elementos del Servicio de directorio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518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23528" y="548680"/>
            <a:ext cx="856895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4º) Instalar el servicio NTP (Network Time </a:t>
            </a:r>
            <a:r>
              <a:rPr lang="es-ES" sz="2000" dirty="0" err="1" smtClean="0">
                <a:solidFill>
                  <a:schemeClr val="bg1"/>
                </a:solidFill>
              </a:rPr>
              <a:t>Protocol</a:t>
            </a:r>
            <a:r>
              <a:rPr lang="es-ES" sz="2000" dirty="0" smtClean="0">
                <a:solidFill>
                  <a:schemeClr val="bg1"/>
                </a:solidFill>
              </a:rPr>
              <a:t>) para asegurar que el equipo siempre tenga la hora correcta.</a:t>
            </a:r>
          </a:p>
          <a:p>
            <a:pPr algn="just"/>
            <a:r>
              <a:rPr lang="es-ES" sz="2000" b="1" dirty="0" smtClean="0">
                <a:solidFill>
                  <a:schemeClr val="bg1"/>
                </a:solidFill>
              </a:rPr>
              <a:t>		</a:t>
            </a:r>
            <a:r>
              <a:rPr lang="es-ES" sz="2000" b="1" dirty="0" smtClean="0">
                <a:solidFill>
                  <a:srgbClr val="FFFF00"/>
                </a:solidFill>
              </a:rPr>
              <a:t>sudo </a:t>
            </a:r>
            <a:r>
              <a:rPr lang="es-ES" sz="2000" b="1" dirty="0" err="1" smtClean="0">
                <a:solidFill>
                  <a:srgbClr val="FFFF00"/>
                </a:solidFill>
              </a:rPr>
              <a:t>apt-get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install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ntp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</a:t>
            </a: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Reconfiguramos el fichero de </a:t>
            </a:r>
            <a:r>
              <a:rPr lang="es-ES" sz="2000" dirty="0" err="1" smtClean="0">
                <a:solidFill>
                  <a:schemeClr val="bg1"/>
                </a:solidFill>
              </a:rPr>
              <a:t>ntp</a:t>
            </a:r>
            <a:r>
              <a:rPr lang="es-ES" sz="2000" dirty="0" smtClean="0">
                <a:solidFill>
                  <a:schemeClr val="bg1"/>
                </a:solidFill>
              </a:rPr>
              <a:t> para indicar los servidores de hora externos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	sudo nano /</a:t>
            </a:r>
            <a:r>
              <a:rPr lang="es-ES" sz="2000" b="1" dirty="0" err="1" smtClean="0">
                <a:solidFill>
                  <a:srgbClr val="FFFF00"/>
                </a:solidFill>
              </a:rPr>
              <a:t>etc</a:t>
            </a:r>
            <a:r>
              <a:rPr lang="es-ES" sz="2000" b="1" dirty="0" smtClean="0">
                <a:solidFill>
                  <a:srgbClr val="FFFF00"/>
                </a:solidFill>
              </a:rPr>
              <a:t>/</a:t>
            </a:r>
            <a:r>
              <a:rPr lang="es-ES" sz="2000" b="1" dirty="0" err="1" smtClean="0">
                <a:solidFill>
                  <a:srgbClr val="FFFF00"/>
                </a:solidFill>
              </a:rPr>
              <a:t>ntp.conf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Reiniciamos servicio y actualizamos hora</a:t>
            </a: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	sudo </a:t>
            </a:r>
            <a:r>
              <a:rPr lang="es-ES" sz="2000" b="1" dirty="0" err="1" smtClean="0">
                <a:solidFill>
                  <a:srgbClr val="FFFF00"/>
                </a:solidFill>
              </a:rPr>
              <a:t>service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ntp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restart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(Escribir “date” para saber la hora)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488632"/>
            <a:ext cx="7813478" cy="151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518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23528" y="548680"/>
            <a:ext cx="8568952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5º) Instalamos Samba4 (compilando a partir de sus fuentes)</a:t>
            </a: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a) </a:t>
            </a:r>
            <a:r>
              <a:rPr lang="es-ES" sz="2000" dirty="0" err="1" smtClean="0">
                <a:solidFill>
                  <a:schemeClr val="bg1"/>
                </a:solidFill>
              </a:rPr>
              <a:t>Prerequisitos</a:t>
            </a:r>
            <a:r>
              <a:rPr lang="es-ES" sz="2000" dirty="0" smtClean="0">
                <a:solidFill>
                  <a:schemeClr val="bg1"/>
                </a:solidFill>
              </a:rPr>
              <a:t> (</a:t>
            </a:r>
            <a:r>
              <a:rPr lang="es-ES" sz="2000" dirty="0" err="1" smtClean="0">
                <a:solidFill>
                  <a:schemeClr val="bg1"/>
                </a:solidFill>
              </a:rPr>
              <a:t>librerias</a:t>
            </a:r>
            <a:r>
              <a:rPr lang="es-ES" sz="2000" dirty="0" smtClean="0">
                <a:solidFill>
                  <a:schemeClr val="bg1"/>
                </a:solidFill>
              </a:rPr>
              <a:t>):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sudo </a:t>
            </a:r>
            <a:r>
              <a:rPr lang="es-ES" sz="2000" b="1" dirty="0" err="1" smtClean="0">
                <a:solidFill>
                  <a:srgbClr val="FFFF00"/>
                </a:solidFill>
              </a:rPr>
              <a:t>apt-get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install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build-essential</a:t>
            </a:r>
            <a:r>
              <a:rPr lang="es-ES" sz="2000" b="1" dirty="0" smtClean="0">
                <a:solidFill>
                  <a:srgbClr val="FFFF00"/>
                </a:solidFill>
              </a:rPr>
              <a:t> libacl1-dev </a:t>
            </a:r>
            <a:r>
              <a:rPr lang="es-ES" sz="2000" b="1" dirty="0" err="1" smtClean="0">
                <a:solidFill>
                  <a:srgbClr val="FFFF00"/>
                </a:solidFill>
              </a:rPr>
              <a:t>python-dev</a:t>
            </a:r>
            <a:r>
              <a:rPr lang="es-ES" sz="2000" b="1" dirty="0" smtClean="0">
                <a:solidFill>
                  <a:srgbClr val="FFFF00"/>
                </a:solidFill>
              </a:rPr>
              <a:t> libldap2-dev </a:t>
            </a:r>
            <a:r>
              <a:rPr lang="es-ES" sz="2000" b="1" dirty="0" err="1" smtClean="0">
                <a:solidFill>
                  <a:srgbClr val="FFFF00"/>
                </a:solidFill>
              </a:rPr>
              <a:t>pkg-config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gdb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libgnutls-dev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libreadline-dev</a:t>
            </a:r>
            <a:r>
              <a:rPr lang="es-ES" sz="2000" b="1" dirty="0" smtClean="0">
                <a:solidFill>
                  <a:srgbClr val="FFFF00"/>
                </a:solidFill>
              </a:rPr>
              <a:t> libattr1-dev </a:t>
            </a:r>
            <a:r>
              <a:rPr lang="es-ES" sz="2000" b="1" dirty="0" err="1" smtClean="0">
                <a:solidFill>
                  <a:srgbClr val="FFFF00"/>
                </a:solidFill>
              </a:rPr>
              <a:t>python-dnspython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libpopt-dev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libbsd-dev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attr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docbook-xsl</a:t>
            </a:r>
            <a:r>
              <a:rPr lang="es-ES" sz="2000" b="1" dirty="0" smtClean="0">
                <a:solidFill>
                  <a:srgbClr val="FFFF00"/>
                </a:solidFill>
              </a:rPr>
              <a:t> libcups2-dev </a:t>
            </a:r>
            <a:r>
              <a:rPr lang="es-ES" sz="2000" b="1" dirty="0" err="1" smtClean="0">
                <a:solidFill>
                  <a:srgbClr val="FFFF00"/>
                </a:solidFill>
              </a:rPr>
              <a:t>git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b) Descargamos la última versión de SAMBA de GIT: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sudo </a:t>
            </a:r>
            <a:r>
              <a:rPr lang="es-ES" sz="2000" b="1" dirty="0" err="1" smtClean="0">
                <a:solidFill>
                  <a:srgbClr val="FFFF00"/>
                </a:solidFill>
              </a:rPr>
              <a:t>git</a:t>
            </a:r>
            <a:r>
              <a:rPr lang="es-ES" sz="2000" b="1" dirty="0" smtClean="0">
                <a:solidFill>
                  <a:srgbClr val="FFFF00"/>
                </a:solidFill>
              </a:rPr>
              <a:t> clone git://git.samba.org/samba.git /</a:t>
            </a:r>
            <a:r>
              <a:rPr lang="es-ES" sz="2000" b="1" dirty="0" err="1" smtClean="0">
                <a:solidFill>
                  <a:srgbClr val="FFFF00"/>
                </a:solidFill>
              </a:rPr>
              <a:t>usr</a:t>
            </a:r>
            <a:r>
              <a:rPr lang="es-ES" sz="2000" b="1" dirty="0" smtClean="0">
                <a:solidFill>
                  <a:srgbClr val="FFFF00"/>
                </a:solidFill>
              </a:rPr>
              <a:t>/</a:t>
            </a:r>
            <a:r>
              <a:rPr lang="es-ES" sz="2000" b="1" dirty="0" err="1" smtClean="0">
                <a:solidFill>
                  <a:srgbClr val="FFFF00"/>
                </a:solidFill>
              </a:rPr>
              <a:t>src</a:t>
            </a:r>
            <a:r>
              <a:rPr lang="es-ES" sz="2000" b="1" dirty="0" smtClean="0">
                <a:solidFill>
                  <a:srgbClr val="FFFF00"/>
                </a:solidFill>
              </a:rPr>
              <a:t>/samba4/</a:t>
            </a:r>
          </a:p>
          <a:p>
            <a:pPr algn="just"/>
            <a:r>
              <a:rPr lang="es-ES" sz="1800" dirty="0" smtClean="0">
                <a:solidFill>
                  <a:schemeClr val="bg1"/>
                </a:solidFill>
              </a:rPr>
              <a:t>		(Ojo!: se usa el puerto 9418. Abrir firewall!  Descarga: 232MiB)</a:t>
            </a:r>
          </a:p>
          <a:p>
            <a:pPr algn="just"/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c) Compilamos: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</a:t>
            </a:r>
            <a:r>
              <a:rPr lang="es-ES" sz="2000" b="1" dirty="0" err="1" smtClean="0">
                <a:solidFill>
                  <a:srgbClr val="FFFF00"/>
                </a:solidFill>
              </a:rPr>
              <a:t>cd</a:t>
            </a:r>
            <a:r>
              <a:rPr lang="es-ES" sz="2000" b="1" dirty="0" smtClean="0">
                <a:solidFill>
                  <a:srgbClr val="FFFF00"/>
                </a:solidFill>
              </a:rPr>
              <a:t>      /</a:t>
            </a:r>
            <a:r>
              <a:rPr lang="es-ES" sz="2000" b="1" dirty="0" err="1" smtClean="0">
                <a:solidFill>
                  <a:srgbClr val="FFFF00"/>
                </a:solidFill>
              </a:rPr>
              <a:t>usr</a:t>
            </a:r>
            <a:r>
              <a:rPr lang="es-ES" sz="2000" b="1" dirty="0" smtClean="0">
                <a:solidFill>
                  <a:srgbClr val="FFFF00"/>
                </a:solidFill>
              </a:rPr>
              <a:t>/</a:t>
            </a:r>
            <a:r>
              <a:rPr lang="es-ES" sz="2000" b="1" dirty="0" err="1" smtClean="0">
                <a:solidFill>
                  <a:srgbClr val="FFFF00"/>
                </a:solidFill>
              </a:rPr>
              <a:t>src</a:t>
            </a:r>
            <a:r>
              <a:rPr lang="es-ES" sz="2000" b="1" dirty="0" smtClean="0">
                <a:solidFill>
                  <a:srgbClr val="FFFF00"/>
                </a:solidFill>
              </a:rPr>
              <a:t>/samba4	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  	sudo   ./configure   --</a:t>
            </a:r>
            <a:r>
              <a:rPr lang="es-ES" sz="2000" b="1" dirty="0" err="1" smtClean="0">
                <a:solidFill>
                  <a:srgbClr val="FFFF00"/>
                </a:solidFill>
              </a:rPr>
              <a:t>enable-debug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sudo  </a:t>
            </a:r>
            <a:r>
              <a:rPr lang="es-ES" sz="2000" b="1" dirty="0" err="1" smtClean="0">
                <a:solidFill>
                  <a:srgbClr val="FFFF00"/>
                </a:solidFill>
              </a:rPr>
              <a:t>make</a:t>
            </a:r>
            <a:r>
              <a:rPr lang="es-ES" sz="2000" b="1" dirty="0" smtClean="0">
                <a:solidFill>
                  <a:srgbClr val="FFFF00"/>
                </a:solidFill>
              </a:rPr>
              <a:t>		                 </a:t>
            </a:r>
            <a:r>
              <a:rPr lang="es-ES" sz="2000" dirty="0" smtClean="0">
                <a:solidFill>
                  <a:schemeClr val="bg1"/>
                </a:solidFill>
                <a:sym typeface="Wingdings" pitchFamily="2" charset="2"/>
              </a:rPr>
              <a:t></a:t>
            </a:r>
            <a:r>
              <a:rPr lang="es-ES" sz="2000" dirty="0" smtClean="0">
                <a:solidFill>
                  <a:schemeClr val="bg1"/>
                </a:solidFill>
              </a:rPr>
              <a:t>15min!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sudo  </a:t>
            </a:r>
            <a:r>
              <a:rPr lang="es-ES" sz="2000" b="1" dirty="0" err="1" smtClean="0">
                <a:solidFill>
                  <a:srgbClr val="FFFF00"/>
                </a:solidFill>
              </a:rPr>
              <a:t>make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install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               </a:t>
            </a:r>
          </a:p>
          <a:p>
            <a:pPr algn="just"/>
            <a:endParaRPr lang="es-E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87129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Ubuntu server 14.04                          </a:t>
            </a:r>
            <a:r>
              <a:rPr lang="es-ES" sz="1200" dirty="0" smtClean="0">
                <a:solidFill>
                  <a:schemeClr val="bg1"/>
                </a:solidFill>
              </a:rPr>
              <a:t>5º) Instalamos Samba4 (compilando a partir de sus fuentes)</a:t>
            </a:r>
            <a:r>
              <a:rPr lang="es-ES" sz="1200" b="1" dirty="0" smtClean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23528" y="548680"/>
            <a:ext cx="8568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c) Añadimos la ruta de los binarios samba: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sudo nano /</a:t>
            </a:r>
            <a:r>
              <a:rPr lang="es-ES" sz="2000" b="1" dirty="0" err="1" smtClean="0">
                <a:solidFill>
                  <a:srgbClr val="FFFF00"/>
                </a:solidFill>
              </a:rPr>
              <a:t>etc</a:t>
            </a:r>
            <a:r>
              <a:rPr lang="es-ES" sz="2000" b="1" dirty="0" smtClean="0">
                <a:solidFill>
                  <a:srgbClr val="FFFF00"/>
                </a:solidFill>
              </a:rPr>
              <a:t>/</a:t>
            </a:r>
            <a:r>
              <a:rPr lang="es-ES" sz="2000" b="1" dirty="0" err="1" smtClean="0">
                <a:solidFill>
                  <a:srgbClr val="FFFF00"/>
                </a:solidFill>
              </a:rPr>
              <a:t>sudoers</a:t>
            </a:r>
            <a:r>
              <a:rPr lang="es-ES" sz="2000" b="1" dirty="0" smtClean="0">
                <a:solidFill>
                  <a:srgbClr val="FFFF00"/>
                </a:solidFill>
              </a:rPr>
              <a:t>	</a:t>
            </a:r>
          </a:p>
          <a:p>
            <a:pPr algn="just"/>
            <a:r>
              <a:rPr lang="es-ES" sz="2000" b="1" dirty="0" smtClean="0">
                <a:solidFill>
                  <a:schemeClr val="bg1"/>
                </a:solidFill>
              </a:rPr>
              <a:t>   		</a:t>
            </a:r>
            <a:r>
              <a:rPr lang="es-ES" sz="2000" dirty="0" smtClean="0">
                <a:solidFill>
                  <a:schemeClr val="bg1"/>
                </a:solidFill>
              </a:rPr>
              <a:t>Al final de la línea     </a:t>
            </a:r>
            <a:r>
              <a:rPr lang="es-ES" sz="2000" dirty="0" smtClean="0">
                <a:solidFill>
                  <a:srgbClr val="FFFF00"/>
                </a:solidFill>
              </a:rPr>
              <a:t>Default </a:t>
            </a:r>
            <a:r>
              <a:rPr lang="es-ES" sz="2000" dirty="0" err="1" smtClean="0">
                <a:solidFill>
                  <a:srgbClr val="FFFF00"/>
                </a:solidFill>
              </a:rPr>
              <a:t>secure_path</a:t>
            </a:r>
            <a:r>
              <a:rPr lang="es-ES" sz="2000" dirty="0" smtClean="0">
                <a:solidFill>
                  <a:srgbClr val="FFFF00"/>
                </a:solidFill>
              </a:rPr>
              <a:t>=             </a:t>
            </a:r>
            <a:r>
              <a:rPr lang="es-ES" sz="2000" dirty="0" smtClean="0">
                <a:solidFill>
                  <a:schemeClr val="bg1"/>
                </a:solidFill>
              </a:rPr>
              <a:t>añadir:</a:t>
            </a: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			</a:t>
            </a:r>
            <a:r>
              <a:rPr lang="es-ES" sz="2000" b="1" dirty="0" smtClean="0">
                <a:solidFill>
                  <a:srgbClr val="FFFF00"/>
                </a:solidFill>
              </a:rPr>
              <a:t>:/</a:t>
            </a:r>
            <a:r>
              <a:rPr lang="es-ES" sz="2000" b="1" dirty="0" err="1" smtClean="0">
                <a:solidFill>
                  <a:srgbClr val="FFFF00"/>
                </a:solidFill>
              </a:rPr>
              <a:t>usr</a:t>
            </a:r>
            <a:r>
              <a:rPr lang="es-ES" sz="2000" b="1" dirty="0" smtClean="0">
                <a:solidFill>
                  <a:srgbClr val="FFFF00"/>
                </a:solidFill>
              </a:rPr>
              <a:t>/local/samba/</a:t>
            </a:r>
            <a:r>
              <a:rPr lang="es-ES" sz="2000" b="1" dirty="0" err="1" smtClean="0">
                <a:solidFill>
                  <a:srgbClr val="FFFF00"/>
                </a:solidFill>
              </a:rPr>
              <a:t>sbin</a:t>
            </a:r>
            <a:r>
              <a:rPr lang="es-ES" sz="2000" b="1" dirty="0" smtClean="0">
                <a:solidFill>
                  <a:srgbClr val="FFFF00"/>
                </a:solidFill>
              </a:rPr>
              <a:t>:/</a:t>
            </a:r>
            <a:r>
              <a:rPr lang="es-ES" sz="2000" b="1" dirty="0" err="1" smtClean="0">
                <a:solidFill>
                  <a:srgbClr val="FFFF00"/>
                </a:solidFill>
              </a:rPr>
              <a:t>usr</a:t>
            </a:r>
            <a:r>
              <a:rPr lang="es-ES" sz="2000" b="1" dirty="0" smtClean="0">
                <a:solidFill>
                  <a:srgbClr val="FFFF00"/>
                </a:solidFill>
              </a:rPr>
              <a:t>/local/samba/</a:t>
            </a:r>
            <a:r>
              <a:rPr lang="es-ES" sz="2000" b="1" dirty="0" err="1" smtClean="0">
                <a:solidFill>
                  <a:srgbClr val="FFFF00"/>
                </a:solidFill>
              </a:rPr>
              <a:t>bin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               </a:t>
            </a: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Los incluimos en el </a:t>
            </a:r>
            <a:r>
              <a:rPr lang="es-ES" sz="2000" dirty="0" err="1" smtClean="0">
                <a:solidFill>
                  <a:schemeClr val="bg1"/>
                </a:solidFill>
              </a:rPr>
              <a:t>path</a:t>
            </a:r>
            <a:r>
              <a:rPr lang="es-ES" sz="2000" dirty="0" smtClean="0">
                <a:solidFill>
                  <a:schemeClr val="bg1"/>
                </a:solidFill>
              </a:rPr>
              <a:t> del sistema :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sudo nano /</a:t>
            </a:r>
            <a:r>
              <a:rPr lang="es-ES" sz="2000" b="1" dirty="0" err="1" smtClean="0">
                <a:solidFill>
                  <a:srgbClr val="FFFF00"/>
                </a:solidFill>
              </a:rPr>
              <a:t>etc</a:t>
            </a:r>
            <a:r>
              <a:rPr lang="es-ES" sz="2000" b="1" dirty="0" smtClean="0">
                <a:solidFill>
                  <a:srgbClr val="FFFF00"/>
                </a:solidFill>
              </a:rPr>
              <a:t>/</a:t>
            </a:r>
            <a:r>
              <a:rPr lang="es-ES" sz="2000" b="1" dirty="0" err="1" smtClean="0">
                <a:solidFill>
                  <a:srgbClr val="FFFF00"/>
                </a:solidFill>
              </a:rPr>
              <a:t>environment</a:t>
            </a:r>
            <a:r>
              <a:rPr lang="es-ES" sz="2000" b="1" dirty="0" smtClean="0">
                <a:solidFill>
                  <a:srgbClr val="FFFF00"/>
                </a:solidFill>
              </a:rPr>
              <a:t>	</a:t>
            </a: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	Al final de la línea  PATH  añadir:</a:t>
            </a: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			</a:t>
            </a:r>
            <a:r>
              <a:rPr lang="es-ES" sz="2000" b="1" dirty="0" smtClean="0">
                <a:solidFill>
                  <a:srgbClr val="FFFF00"/>
                </a:solidFill>
              </a:rPr>
              <a:t>:/</a:t>
            </a:r>
            <a:r>
              <a:rPr lang="es-ES" sz="2000" b="1" dirty="0" err="1" smtClean="0">
                <a:solidFill>
                  <a:srgbClr val="FFFF00"/>
                </a:solidFill>
              </a:rPr>
              <a:t>usr</a:t>
            </a:r>
            <a:r>
              <a:rPr lang="es-ES" sz="2000" b="1" dirty="0" smtClean="0">
                <a:solidFill>
                  <a:srgbClr val="FFFF00"/>
                </a:solidFill>
              </a:rPr>
              <a:t>/local/samba/</a:t>
            </a:r>
            <a:r>
              <a:rPr lang="es-ES" sz="2000" b="1" dirty="0" err="1" smtClean="0">
                <a:solidFill>
                  <a:srgbClr val="FFFF00"/>
                </a:solidFill>
              </a:rPr>
              <a:t>sbin</a:t>
            </a:r>
            <a:r>
              <a:rPr lang="es-ES" sz="2000" b="1" dirty="0" smtClean="0">
                <a:solidFill>
                  <a:srgbClr val="FFFF00"/>
                </a:solidFill>
              </a:rPr>
              <a:t>:/</a:t>
            </a:r>
            <a:r>
              <a:rPr lang="es-ES" sz="2000" b="1" dirty="0" err="1" smtClean="0">
                <a:solidFill>
                  <a:srgbClr val="FFFF00"/>
                </a:solidFill>
              </a:rPr>
              <a:t>usr</a:t>
            </a:r>
            <a:r>
              <a:rPr lang="es-ES" sz="2000" b="1" dirty="0" smtClean="0">
                <a:solidFill>
                  <a:srgbClr val="FFFF00"/>
                </a:solidFill>
              </a:rPr>
              <a:t>/local/samba/</a:t>
            </a:r>
            <a:r>
              <a:rPr lang="es-ES" sz="2000" b="1" dirty="0" err="1" smtClean="0">
                <a:solidFill>
                  <a:srgbClr val="FFFF00"/>
                </a:solidFill>
              </a:rPr>
              <a:t>bin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518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23528" y="548680"/>
            <a:ext cx="85689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6º) Construimos el dominio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r>
              <a:rPr lang="es-ES" dirty="0" smtClean="0">
                <a:solidFill>
                  <a:srgbClr val="FFFF00"/>
                </a:solidFill>
              </a:rPr>
              <a:t>sudo 	/</a:t>
            </a:r>
            <a:r>
              <a:rPr lang="es-ES" dirty="0" err="1" smtClean="0">
                <a:solidFill>
                  <a:srgbClr val="FFFF00"/>
                </a:solidFill>
              </a:rPr>
              <a:t>usr</a:t>
            </a:r>
            <a:r>
              <a:rPr lang="es-ES" dirty="0" smtClean="0">
                <a:solidFill>
                  <a:srgbClr val="FFFF00"/>
                </a:solidFill>
              </a:rPr>
              <a:t>/local/samba/</a:t>
            </a:r>
            <a:r>
              <a:rPr lang="es-ES" dirty="0" err="1" smtClean="0">
                <a:solidFill>
                  <a:srgbClr val="FFFF00"/>
                </a:solidFill>
              </a:rPr>
              <a:t>bin</a:t>
            </a:r>
            <a:r>
              <a:rPr lang="es-ES" dirty="0" smtClean="0">
                <a:solidFill>
                  <a:srgbClr val="FFFF00"/>
                </a:solidFill>
              </a:rPr>
              <a:t>/samba-</a:t>
            </a:r>
            <a:r>
              <a:rPr lang="es-ES" dirty="0" err="1" smtClean="0">
                <a:solidFill>
                  <a:srgbClr val="FFFF00"/>
                </a:solidFill>
              </a:rPr>
              <a:t>tool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domain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provision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</a:p>
          <a:p>
            <a:pPr algn="just"/>
            <a:r>
              <a:rPr lang="es-ES" dirty="0" smtClean="0">
                <a:solidFill>
                  <a:srgbClr val="FFFF00"/>
                </a:solidFill>
              </a:rPr>
              <a:t>	--</a:t>
            </a:r>
            <a:r>
              <a:rPr lang="es-ES" dirty="0" err="1" smtClean="0">
                <a:solidFill>
                  <a:srgbClr val="FFFF00"/>
                </a:solidFill>
              </a:rPr>
              <a:t>realm</a:t>
            </a:r>
            <a:r>
              <a:rPr lang="es-ES" dirty="0" smtClean="0">
                <a:solidFill>
                  <a:srgbClr val="FFFF00"/>
                </a:solidFill>
              </a:rPr>
              <a:t> smr2xx.priv </a:t>
            </a:r>
          </a:p>
          <a:p>
            <a:pPr algn="just"/>
            <a:r>
              <a:rPr lang="es-ES" dirty="0" smtClean="0">
                <a:solidFill>
                  <a:srgbClr val="FFFF00"/>
                </a:solidFill>
              </a:rPr>
              <a:t>	--</a:t>
            </a:r>
            <a:r>
              <a:rPr lang="es-ES" dirty="0" err="1" smtClean="0">
                <a:solidFill>
                  <a:srgbClr val="FFFF00"/>
                </a:solidFill>
              </a:rPr>
              <a:t>domain</a:t>
            </a:r>
            <a:r>
              <a:rPr lang="es-ES" dirty="0" smtClean="0">
                <a:solidFill>
                  <a:srgbClr val="FFFF00"/>
                </a:solidFill>
              </a:rPr>
              <a:t> SMR2XX </a:t>
            </a:r>
          </a:p>
          <a:p>
            <a:pPr algn="just"/>
            <a:r>
              <a:rPr lang="es-ES" dirty="0" smtClean="0">
                <a:solidFill>
                  <a:srgbClr val="FFFF00"/>
                </a:solidFill>
              </a:rPr>
              <a:t>	--</a:t>
            </a:r>
            <a:r>
              <a:rPr lang="es-ES" dirty="0" err="1" smtClean="0">
                <a:solidFill>
                  <a:srgbClr val="FFFF00"/>
                </a:solidFill>
              </a:rPr>
              <a:t>adminpass</a:t>
            </a:r>
            <a:r>
              <a:rPr lang="es-ES" dirty="0" smtClean="0">
                <a:solidFill>
                  <a:srgbClr val="FFFF00"/>
                </a:solidFill>
              </a:rPr>
              <a:t> Usuario@1 </a:t>
            </a:r>
          </a:p>
          <a:p>
            <a:pPr algn="just"/>
            <a:r>
              <a:rPr lang="es-ES" dirty="0" smtClean="0">
                <a:solidFill>
                  <a:srgbClr val="FFFF00"/>
                </a:solidFill>
              </a:rPr>
              <a:t>	--server-role=</a:t>
            </a:r>
            <a:r>
              <a:rPr lang="es-ES" dirty="0" err="1" smtClean="0">
                <a:solidFill>
                  <a:srgbClr val="FFFF00"/>
                </a:solidFill>
              </a:rPr>
              <a:t>dc</a:t>
            </a:r>
            <a:endParaRPr lang="es-ES" dirty="0" smtClean="0">
              <a:solidFill>
                <a:srgbClr val="FFFF00"/>
              </a:solidFill>
            </a:endParaRPr>
          </a:p>
          <a:p>
            <a:pPr algn="just"/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663" y="3645024"/>
            <a:ext cx="879183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323528" y="548681"/>
            <a:ext cx="856895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7º)  Configuramos para que los clientes puedan actualizar su registro </a:t>
            </a:r>
            <a:r>
              <a:rPr lang="es-ES" sz="2000" dirty="0" err="1" smtClean="0">
                <a:solidFill>
                  <a:schemeClr val="bg1"/>
                </a:solidFill>
              </a:rPr>
              <a:t>dns</a:t>
            </a:r>
            <a:r>
              <a:rPr lang="es-ES" sz="2000" dirty="0" smtClean="0">
                <a:solidFill>
                  <a:schemeClr val="bg1"/>
                </a:solidFill>
              </a:rPr>
              <a:t>: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sudo nano /</a:t>
            </a:r>
            <a:r>
              <a:rPr lang="es-ES" sz="2000" b="1" dirty="0" err="1" smtClean="0">
                <a:solidFill>
                  <a:srgbClr val="FFFF00"/>
                </a:solidFill>
              </a:rPr>
              <a:t>usr</a:t>
            </a:r>
            <a:r>
              <a:rPr lang="es-ES" sz="2000" b="1" dirty="0" smtClean="0">
                <a:solidFill>
                  <a:srgbClr val="FFFF00"/>
                </a:solidFill>
              </a:rPr>
              <a:t>/local/samba/</a:t>
            </a:r>
            <a:r>
              <a:rPr lang="es-ES" sz="2000" b="1" dirty="0" err="1" smtClean="0">
                <a:solidFill>
                  <a:srgbClr val="FFFF00"/>
                </a:solidFill>
              </a:rPr>
              <a:t>etc</a:t>
            </a:r>
            <a:r>
              <a:rPr lang="es-ES" sz="2000" b="1" dirty="0" smtClean="0">
                <a:solidFill>
                  <a:srgbClr val="FFFF00"/>
                </a:solidFill>
              </a:rPr>
              <a:t>/</a:t>
            </a:r>
            <a:r>
              <a:rPr lang="es-ES" sz="2000" b="1" dirty="0" err="1" smtClean="0">
                <a:solidFill>
                  <a:srgbClr val="FFFF00"/>
                </a:solidFill>
              </a:rPr>
              <a:t>smb.conf</a:t>
            </a:r>
            <a:r>
              <a:rPr lang="es-ES" sz="2000" dirty="0" smtClean="0">
                <a:solidFill>
                  <a:schemeClr val="bg1"/>
                </a:solidFill>
              </a:rPr>
              <a:t>  </a:t>
            </a: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Actualizamos las </a:t>
            </a:r>
            <a:r>
              <a:rPr lang="es-ES" sz="2000" dirty="0" err="1" smtClean="0">
                <a:solidFill>
                  <a:schemeClr val="bg1"/>
                </a:solidFill>
              </a:rPr>
              <a:t>dns</a:t>
            </a:r>
            <a:r>
              <a:rPr lang="es-ES" sz="2000" dirty="0" smtClean="0">
                <a:solidFill>
                  <a:schemeClr val="bg1"/>
                </a:solidFill>
              </a:rPr>
              <a:t> de la interfaz para que se apunten a si mismos</a:t>
            </a: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	</a:t>
            </a:r>
            <a:r>
              <a:rPr lang="es-ES" sz="2000" b="1" dirty="0" smtClean="0">
                <a:solidFill>
                  <a:srgbClr val="FFFF00"/>
                </a:solidFill>
              </a:rPr>
              <a:t>sudo nano /</a:t>
            </a:r>
            <a:r>
              <a:rPr lang="es-ES" sz="2000" b="1" dirty="0" err="1" smtClean="0">
                <a:solidFill>
                  <a:srgbClr val="FFFF00"/>
                </a:solidFill>
              </a:rPr>
              <a:t>etc</a:t>
            </a:r>
            <a:r>
              <a:rPr lang="es-ES" sz="2000" b="1" dirty="0" smtClean="0">
                <a:solidFill>
                  <a:srgbClr val="FFFF00"/>
                </a:solidFill>
              </a:rPr>
              <a:t>/</a:t>
            </a:r>
            <a:r>
              <a:rPr lang="es-ES" sz="2000" b="1" dirty="0" err="1" smtClean="0">
                <a:solidFill>
                  <a:srgbClr val="FFFF00"/>
                </a:solidFill>
              </a:rPr>
              <a:t>network</a:t>
            </a:r>
            <a:r>
              <a:rPr lang="es-ES" sz="2000" b="1" dirty="0" smtClean="0">
                <a:solidFill>
                  <a:srgbClr val="FFFF00"/>
                </a:solidFill>
              </a:rPr>
              <a:t>/</a:t>
            </a:r>
            <a:r>
              <a:rPr lang="es-ES" sz="2000" b="1" dirty="0" err="1" smtClean="0">
                <a:solidFill>
                  <a:srgbClr val="FFFF00"/>
                </a:solidFill>
              </a:rPr>
              <a:t>intefaces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Reiniciamos: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sudo </a:t>
            </a:r>
            <a:r>
              <a:rPr lang="es-ES" sz="2000" b="1" dirty="0" err="1" smtClean="0">
                <a:solidFill>
                  <a:srgbClr val="FFFF00"/>
                </a:solidFill>
              </a:rPr>
              <a:t>reboot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now</a:t>
            </a:r>
            <a:endParaRPr lang="es-ES" sz="20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Y arrancamos el servicio samba: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sudo  /</a:t>
            </a:r>
            <a:r>
              <a:rPr lang="es-ES" sz="2000" b="1" dirty="0" err="1" smtClean="0">
                <a:solidFill>
                  <a:srgbClr val="FFFF00"/>
                </a:solidFill>
              </a:rPr>
              <a:t>usr</a:t>
            </a:r>
            <a:r>
              <a:rPr lang="es-ES" sz="2000" b="1" dirty="0" smtClean="0">
                <a:solidFill>
                  <a:srgbClr val="FFFF00"/>
                </a:solidFill>
              </a:rPr>
              <a:t>/local/samba/</a:t>
            </a:r>
            <a:r>
              <a:rPr lang="es-ES" sz="2000" b="1" dirty="0" err="1" smtClean="0">
                <a:solidFill>
                  <a:srgbClr val="FFFF00"/>
                </a:solidFill>
              </a:rPr>
              <a:t>sbin</a:t>
            </a:r>
            <a:r>
              <a:rPr lang="es-ES" sz="2000" b="1" dirty="0" smtClean="0">
                <a:solidFill>
                  <a:srgbClr val="FFFF00"/>
                </a:solidFill>
              </a:rPr>
              <a:t>/samba </a:t>
            </a:r>
            <a:r>
              <a:rPr lang="es-ES" sz="2000" b="1" dirty="0" err="1" smtClean="0">
                <a:solidFill>
                  <a:srgbClr val="FFFF00"/>
                </a:solidFill>
              </a:rPr>
              <a:t>start</a:t>
            </a:r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415" y="1196752"/>
            <a:ext cx="7247315" cy="337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518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6" name="5 Rectángulo"/>
          <p:cNvSpPr/>
          <p:nvPr/>
        </p:nvSpPr>
        <p:spPr>
          <a:xfrm>
            <a:off x="611560" y="2636912"/>
            <a:ext cx="7848872" cy="216024"/>
          </a:xfrm>
          <a:prstGeom prst="rect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6700" y="5157192"/>
            <a:ext cx="5371804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518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23528" y="548680"/>
            <a:ext cx="856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7º) (continúa)</a:t>
            </a:r>
          </a:p>
          <a:p>
            <a:pPr algn="just"/>
            <a:r>
              <a:rPr lang="es-ES" sz="2000" dirty="0" smtClean="0">
                <a:solidFill>
                  <a:schemeClr val="bg1"/>
                </a:solidFill>
              </a:rPr>
              <a:t>Comprobamos que funciona el servicio:</a:t>
            </a: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sudo host -t SRV _ldap._tcp.smr2xx.priv.</a:t>
            </a:r>
          </a:p>
          <a:p>
            <a:pPr algn="just"/>
            <a:r>
              <a:rPr lang="es-ES" sz="2000" b="1" dirty="0" smtClean="0">
                <a:solidFill>
                  <a:srgbClr val="FFFF00"/>
                </a:solidFill>
              </a:rPr>
              <a:t>	sudo host -t SRV _kerberos._tcp.smr2xx.priv.</a:t>
            </a:r>
          </a:p>
          <a:p>
            <a:pPr algn="just"/>
            <a:r>
              <a:rPr lang="es-ES" sz="2000" b="1" dirty="0" smtClean="0"/>
              <a:t>	</a:t>
            </a:r>
            <a:r>
              <a:rPr lang="es-ES" sz="2000" b="1" dirty="0" smtClean="0">
                <a:solidFill>
                  <a:srgbClr val="FFFF00"/>
                </a:solidFill>
              </a:rPr>
              <a:t>sudo host -t A ubuntuDC1.smr2xx.priv.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36912"/>
            <a:ext cx="878994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518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23528" y="548680"/>
            <a:ext cx="85689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8º) Instalamos </a:t>
            </a:r>
            <a:r>
              <a:rPr lang="es-ES" sz="2800" dirty="0" err="1" smtClean="0">
                <a:solidFill>
                  <a:schemeClr val="bg1"/>
                </a:solidFill>
              </a:rPr>
              <a:t>Kerberos</a:t>
            </a:r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b="1" dirty="0" smtClean="0">
                <a:solidFill>
                  <a:srgbClr val="FFFF00"/>
                </a:solidFill>
              </a:rPr>
              <a:t>	sudo </a:t>
            </a:r>
            <a:r>
              <a:rPr lang="es-ES" sz="2800" b="1" dirty="0" err="1" smtClean="0">
                <a:solidFill>
                  <a:srgbClr val="FFFF00"/>
                </a:solidFill>
              </a:rPr>
              <a:t>apt-get</a:t>
            </a:r>
            <a:r>
              <a:rPr lang="es-ES" sz="2800" b="1" dirty="0" smtClean="0">
                <a:solidFill>
                  <a:srgbClr val="FFFF00"/>
                </a:solidFill>
              </a:rPr>
              <a:t> </a:t>
            </a:r>
            <a:r>
              <a:rPr lang="es-ES" sz="2800" b="1" dirty="0" err="1" smtClean="0">
                <a:solidFill>
                  <a:srgbClr val="FFFF00"/>
                </a:solidFill>
              </a:rPr>
              <a:t>install</a:t>
            </a:r>
            <a:r>
              <a:rPr lang="es-ES" sz="2800" b="1" dirty="0" smtClean="0">
                <a:solidFill>
                  <a:srgbClr val="FFFF00"/>
                </a:solidFill>
              </a:rPr>
              <a:t> krb5-user</a:t>
            </a:r>
          </a:p>
          <a:p>
            <a:pPr algn="just"/>
            <a:endParaRPr lang="es-ES" sz="2800" b="1" dirty="0" smtClean="0">
              <a:solidFill>
                <a:srgbClr val="FFFF00"/>
              </a:solidFill>
            </a:endParaRPr>
          </a:p>
          <a:p>
            <a:pPr algn="just"/>
            <a:endParaRPr lang="es-ES" sz="2800" b="1" dirty="0" smtClean="0">
              <a:solidFill>
                <a:srgbClr val="FFFF00"/>
              </a:solidFill>
            </a:endParaRPr>
          </a:p>
          <a:p>
            <a:pPr algn="just"/>
            <a:endParaRPr lang="es-ES" sz="2800" b="1" dirty="0" smtClean="0">
              <a:solidFill>
                <a:srgbClr val="FFFF00"/>
              </a:solidFill>
            </a:endParaRPr>
          </a:p>
          <a:p>
            <a:pPr algn="just"/>
            <a:endParaRPr lang="es-ES" sz="2800" b="1" dirty="0" smtClean="0">
              <a:solidFill>
                <a:srgbClr val="FFFF00"/>
              </a:solidFill>
            </a:endParaRPr>
          </a:p>
          <a:p>
            <a:pPr algn="just"/>
            <a:endParaRPr lang="es-ES" sz="2800" b="1" dirty="0" smtClean="0">
              <a:solidFill>
                <a:srgbClr val="FFFF00"/>
              </a:solidFill>
            </a:endParaRPr>
          </a:p>
          <a:p>
            <a:pPr algn="just"/>
            <a:endParaRPr lang="es-ES" sz="2800" b="1" dirty="0" smtClean="0">
              <a:solidFill>
                <a:srgbClr val="FFFF00"/>
              </a:solidFill>
            </a:endParaRPr>
          </a:p>
          <a:p>
            <a:pPr algn="just"/>
            <a:endParaRPr lang="es-ES" sz="2800" b="1" dirty="0" smtClean="0">
              <a:solidFill>
                <a:srgbClr val="FFFF00"/>
              </a:solidFill>
            </a:endParaRP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Probamos configurando la contraseña de </a:t>
            </a:r>
            <a:r>
              <a:rPr lang="es-ES" sz="2800" b="1" u="sng" dirty="0" err="1" smtClean="0">
                <a:solidFill>
                  <a:schemeClr val="bg1"/>
                </a:solidFill>
              </a:rPr>
              <a:t>administra</a:t>
            </a:r>
            <a:r>
              <a:rPr lang="es-ES" sz="2800" b="1" u="sng" dirty="0" err="1" smtClean="0">
                <a:solidFill>
                  <a:srgbClr val="FFFF00"/>
                </a:solidFill>
              </a:rPr>
              <a:t>t</a:t>
            </a:r>
            <a:r>
              <a:rPr lang="es-ES" sz="2800" b="1" u="sng" dirty="0" err="1" smtClean="0">
                <a:solidFill>
                  <a:schemeClr val="bg1"/>
                </a:solidFill>
              </a:rPr>
              <a:t>or</a:t>
            </a:r>
            <a:endParaRPr lang="es-ES" sz="2800" b="1" u="sng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b="1" dirty="0" smtClean="0">
                <a:solidFill>
                  <a:srgbClr val="FFFF00"/>
                </a:solidFill>
              </a:rPr>
              <a:t>	sudo </a:t>
            </a:r>
            <a:r>
              <a:rPr lang="es-ES" sz="2800" b="1" dirty="0" err="1" smtClean="0">
                <a:solidFill>
                  <a:srgbClr val="FFFF00"/>
                </a:solidFill>
              </a:rPr>
              <a:t>kinit</a:t>
            </a:r>
            <a:r>
              <a:rPr lang="es-ES" sz="2800" b="1" dirty="0" smtClean="0">
                <a:solidFill>
                  <a:srgbClr val="FFFF00"/>
                </a:solidFill>
              </a:rPr>
              <a:t> </a:t>
            </a:r>
            <a:r>
              <a:rPr lang="es-ES" sz="2800" b="1" dirty="0" err="1" smtClean="0">
                <a:solidFill>
                  <a:srgbClr val="FFFF00"/>
                </a:solidFill>
              </a:rPr>
              <a:t>administrator</a:t>
            </a:r>
            <a:r>
              <a:rPr lang="es-ES" sz="2800" b="1" dirty="0" smtClean="0">
                <a:solidFill>
                  <a:srgbClr val="FFFF00"/>
                </a:solidFill>
              </a:rPr>
              <a:t>         </a:t>
            </a:r>
            <a:r>
              <a:rPr lang="es-ES" sz="2800" b="1" dirty="0" smtClean="0">
                <a:solidFill>
                  <a:srgbClr val="FFFF00"/>
                </a:solidFill>
                <a:sym typeface="Wingdings" pitchFamily="2" charset="2"/>
              </a:rPr>
              <a:t> Usuario@1</a:t>
            </a:r>
            <a:endParaRPr lang="es-ES" sz="2800" b="1" u="sng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6408712" cy="2662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7308304" y="3318083"/>
            <a:ext cx="164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OJO! Mayúsculas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5661248"/>
            <a:ext cx="897219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518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79512" y="548680"/>
            <a:ext cx="8964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9º) Hacemos un chequeo de que los recursos compartidos para el dominio funcionan:</a:t>
            </a:r>
          </a:p>
          <a:p>
            <a:pPr algn="just"/>
            <a:r>
              <a:rPr lang="es-ES" sz="2800" dirty="0" smtClean="0"/>
              <a:t>     </a:t>
            </a:r>
            <a:r>
              <a:rPr lang="es-ES" sz="2800" b="1" dirty="0" smtClean="0">
                <a:solidFill>
                  <a:srgbClr val="FFFF00"/>
                </a:solidFill>
              </a:rPr>
              <a:t>sudo /</a:t>
            </a:r>
            <a:r>
              <a:rPr lang="es-ES" sz="2800" b="1" dirty="0" err="1" smtClean="0">
                <a:solidFill>
                  <a:srgbClr val="FFFF00"/>
                </a:solidFill>
              </a:rPr>
              <a:t>usr</a:t>
            </a:r>
            <a:r>
              <a:rPr lang="es-ES" sz="2800" b="1" dirty="0" smtClean="0">
                <a:solidFill>
                  <a:srgbClr val="FFFF00"/>
                </a:solidFill>
              </a:rPr>
              <a:t>/local/samba/</a:t>
            </a:r>
            <a:r>
              <a:rPr lang="es-ES" sz="2800" b="1" dirty="0" err="1" smtClean="0">
                <a:solidFill>
                  <a:srgbClr val="FFFF00"/>
                </a:solidFill>
              </a:rPr>
              <a:t>bin</a:t>
            </a:r>
            <a:r>
              <a:rPr lang="es-ES" sz="2800" b="1" dirty="0" smtClean="0">
                <a:solidFill>
                  <a:srgbClr val="FFFF00"/>
                </a:solidFill>
              </a:rPr>
              <a:t>/</a:t>
            </a:r>
            <a:r>
              <a:rPr lang="es-ES" sz="2800" b="1" dirty="0" err="1" smtClean="0">
                <a:solidFill>
                  <a:srgbClr val="FFFF00"/>
                </a:solidFill>
              </a:rPr>
              <a:t>smbclient</a:t>
            </a:r>
            <a:r>
              <a:rPr lang="es-ES" sz="2800" b="1" dirty="0" smtClean="0">
                <a:solidFill>
                  <a:srgbClr val="FFFF00"/>
                </a:solidFill>
              </a:rPr>
              <a:t> -L </a:t>
            </a:r>
            <a:r>
              <a:rPr lang="es-ES" sz="2800" b="1" dirty="0" err="1" smtClean="0">
                <a:solidFill>
                  <a:srgbClr val="FFFF00"/>
                </a:solidFill>
              </a:rPr>
              <a:t>localhost</a:t>
            </a:r>
            <a:r>
              <a:rPr lang="es-ES" sz="2800" b="1" dirty="0" smtClean="0">
                <a:solidFill>
                  <a:srgbClr val="FFFF00"/>
                </a:solidFill>
              </a:rPr>
              <a:t> -U%</a:t>
            </a: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	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15151" r="3638"/>
          <a:stretch>
            <a:fillRect/>
          </a:stretch>
        </p:blipFill>
        <p:spPr bwMode="auto">
          <a:xfrm>
            <a:off x="216024" y="2060848"/>
            <a:ext cx="889248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518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79512" y="548680"/>
            <a:ext cx="896448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10º) Hacemos un chequeo de que el </a:t>
            </a:r>
            <a:r>
              <a:rPr lang="es-ES" sz="2800" dirty="0" err="1" smtClean="0">
                <a:solidFill>
                  <a:schemeClr val="bg1"/>
                </a:solidFill>
              </a:rPr>
              <a:t>administra</a:t>
            </a:r>
            <a:r>
              <a:rPr lang="es-ES" sz="2800" b="1" u="sng" dirty="0" err="1" smtClean="0">
                <a:solidFill>
                  <a:schemeClr val="bg1"/>
                </a:solidFill>
              </a:rPr>
              <a:t>t</a:t>
            </a:r>
            <a:r>
              <a:rPr lang="es-ES" sz="2800" dirty="0" err="1" smtClean="0">
                <a:solidFill>
                  <a:schemeClr val="bg1"/>
                </a:solidFill>
              </a:rPr>
              <a:t>or</a:t>
            </a:r>
            <a:r>
              <a:rPr lang="es-ES" sz="2800" dirty="0" smtClean="0">
                <a:solidFill>
                  <a:schemeClr val="bg1"/>
                </a:solidFill>
              </a:rPr>
              <a:t> puede </a:t>
            </a:r>
            <a:r>
              <a:rPr lang="es-ES" sz="2800" dirty="0" err="1" smtClean="0">
                <a:solidFill>
                  <a:schemeClr val="bg1"/>
                </a:solidFill>
              </a:rPr>
              <a:t>loguearse</a:t>
            </a:r>
            <a:r>
              <a:rPr lang="es-ES" sz="2800" dirty="0" smtClean="0">
                <a:solidFill>
                  <a:schemeClr val="bg1"/>
                </a:solidFill>
              </a:rPr>
              <a:t> al dominio: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ctr"/>
            <a:r>
              <a:rPr lang="es-ES" dirty="0" smtClean="0">
                <a:solidFill>
                  <a:srgbClr val="FFFF00"/>
                </a:solidFill>
              </a:rPr>
              <a:t>/</a:t>
            </a:r>
            <a:r>
              <a:rPr lang="es-ES" dirty="0" err="1" smtClean="0">
                <a:solidFill>
                  <a:srgbClr val="FFFF00"/>
                </a:solidFill>
              </a:rPr>
              <a:t>usr</a:t>
            </a:r>
            <a:r>
              <a:rPr lang="es-ES" dirty="0" smtClean="0">
                <a:solidFill>
                  <a:srgbClr val="FFFF00"/>
                </a:solidFill>
              </a:rPr>
              <a:t>/local/samba/</a:t>
            </a:r>
            <a:r>
              <a:rPr lang="es-ES" dirty="0" err="1" smtClean="0">
                <a:solidFill>
                  <a:srgbClr val="FFFF00"/>
                </a:solidFill>
              </a:rPr>
              <a:t>bin</a:t>
            </a:r>
            <a:r>
              <a:rPr lang="es-ES" dirty="0" smtClean="0">
                <a:solidFill>
                  <a:srgbClr val="FFFF00"/>
                </a:solidFill>
              </a:rPr>
              <a:t>/</a:t>
            </a:r>
            <a:r>
              <a:rPr lang="es-ES" dirty="0" err="1" smtClean="0">
                <a:solidFill>
                  <a:srgbClr val="FFFF00"/>
                </a:solidFill>
              </a:rPr>
              <a:t>smbclient</a:t>
            </a:r>
            <a:r>
              <a:rPr lang="es-ES" dirty="0" smtClean="0">
                <a:solidFill>
                  <a:srgbClr val="FFFF00"/>
                </a:solidFill>
              </a:rPr>
              <a:t> //</a:t>
            </a:r>
            <a:r>
              <a:rPr lang="es-ES" dirty="0" err="1" smtClean="0">
                <a:solidFill>
                  <a:srgbClr val="FFFF00"/>
                </a:solidFill>
              </a:rPr>
              <a:t>localhost</a:t>
            </a:r>
            <a:r>
              <a:rPr lang="es-ES" dirty="0" smtClean="0">
                <a:solidFill>
                  <a:srgbClr val="FFFF00"/>
                </a:solidFill>
              </a:rPr>
              <a:t>/</a:t>
            </a:r>
            <a:r>
              <a:rPr lang="es-ES" dirty="0" err="1" smtClean="0">
                <a:solidFill>
                  <a:srgbClr val="FFFF00"/>
                </a:solidFill>
              </a:rPr>
              <a:t>netlogon</a:t>
            </a:r>
            <a:r>
              <a:rPr lang="es-ES" dirty="0" smtClean="0">
                <a:solidFill>
                  <a:srgbClr val="FFFF00"/>
                </a:solidFill>
              </a:rPr>
              <a:t> -U '</a:t>
            </a:r>
            <a:r>
              <a:rPr lang="es-ES" dirty="0" err="1" smtClean="0">
                <a:solidFill>
                  <a:srgbClr val="FFFF00"/>
                </a:solidFill>
              </a:rPr>
              <a:t>administrator</a:t>
            </a:r>
            <a:r>
              <a:rPr lang="es-ES" dirty="0" smtClean="0">
                <a:solidFill>
                  <a:srgbClr val="FFFF00"/>
                </a:solidFill>
              </a:rPr>
              <a:t>'</a:t>
            </a: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	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068960"/>
            <a:ext cx="896448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4.- Instalación de un servicio de directorio en los distintos S.O. que lo soportan.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1518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200" b="1" dirty="0" smtClean="0">
                <a:solidFill>
                  <a:srgbClr val="FFFF00"/>
                </a:solidFill>
              </a:rPr>
              <a:t>Ubuntu server 14.04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79512" y="548680"/>
            <a:ext cx="896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11º) Configuramos el arranque automático de samba:</a:t>
            </a: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rgbClr val="FFFF00"/>
                </a:solidFill>
              </a:rPr>
              <a:t>sudo nano /</a:t>
            </a:r>
            <a:r>
              <a:rPr lang="es-ES" dirty="0" err="1" smtClean="0">
                <a:solidFill>
                  <a:srgbClr val="FFFF00"/>
                </a:solidFill>
              </a:rPr>
              <a:t>etc</a:t>
            </a:r>
            <a:r>
              <a:rPr lang="es-ES" dirty="0" smtClean="0">
                <a:solidFill>
                  <a:srgbClr val="FFFF00"/>
                </a:solidFill>
              </a:rPr>
              <a:t>/</a:t>
            </a:r>
            <a:r>
              <a:rPr lang="es-ES" dirty="0" err="1" smtClean="0">
                <a:solidFill>
                  <a:srgbClr val="FFFF00"/>
                </a:solidFill>
              </a:rPr>
              <a:t>init.d</a:t>
            </a:r>
            <a:r>
              <a:rPr lang="es-ES" dirty="0" smtClean="0">
                <a:solidFill>
                  <a:srgbClr val="FFFF00"/>
                </a:solidFill>
              </a:rPr>
              <a:t>/samba4</a:t>
            </a:r>
          </a:p>
          <a:p>
            <a:pPr algn="just"/>
            <a:endParaRPr lang="es-ES" sz="2800" dirty="0" smtClean="0">
              <a:solidFill>
                <a:srgbClr val="FFFF00"/>
              </a:solidFill>
            </a:endParaRPr>
          </a:p>
          <a:p>
            <a:pPr algn="just"/>
            <a:endParaRPr lang="es-ES" sz="2800" dirty="0" smtClean="0">
              <a:solidFill>
                <a:srgbClr val="FFFF00"/>
              </a:solidFill>
            </a:endParaRPr>
          </a:p>
          <a:p>
            <a:pPr algn="just"/>
            <a:endParaRPr lang="es-ES" sz="2800" dirty="0" smtClean="0">
              <a:solidFill>
                <a:srgbClr val="FFFF00"/>
              </a:solidFill>
            </a:endParaRPr>
          </a:p>
          <a:p>
            <a:pPr algn="just"/>
            <a:endParaRPr lang="es-ES" sz="2800" dirty="0" smtClean="0">
              <a:solidFill>
                <a:srgbClr val="FFFF00"/>
              </a:solidFill>
            </a:endParaRPr>
          </a:p>
          <a:p>
            <a:pPr algn="just"/>
            <a:endParaRPr lang="es-ES" sz="2800" dirty="0" smtClean="0">
              <a:solidFill>
                <a:srgbClr val="FFFF00"/>
              </a:solidFill>
            </a:endParaRPr>
          </a:p>
          <a:p>
            <a:pPr algn="just"/>
            <a:endParaRPr lang="es-ES" sz="2800" dirty="0" smtClean="0">
              <a:solidFill>
                <a:srgbClr val="FFFF00"/>
              </a:solidFill>
            </a:endParaRPr>
          </a:p>
          <a:p>
            <a:pPr algn="just"/>
            <a:endParaRPr lang="es-ES" sz="2800" dirty="0" smtClean="0">
              <a:solidFill>
                <a:srgbClr val="FFFF00"/>
              </a:solidFill>
            </a:endParaRPr>
          </a:p>
          <a:p>
            <a:pPr algn="just"/>
            <a:endParaRPr lang="es-ES" sz="2800" dirty="0" smtClean="0">
              <a:solidFill>
                <a:srgbClr val="FFFF00"/>
              </a:solidFill>
            </a:endParaRP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Cambiamos permisos y configuramos el script para que se ejecute al inicio: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9756576" y="-3771800"/>
            <a:ext cx="12673408" cy="222522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smtClean="0"/>
              <a:t>#! /</a:t>
            </a:r>
            <a:r>
              <a:rPr lang="es-ES" dirty="0" err="1" smtClean="0"/>
              <a:t>bin</a:t>
            </a:r>
            <a:r>
              <a:rPr lang="es-ES" dirty="0" smtClean="0"/>
              <a:t>/</a:t>
            </a:r>
            <a:r>
              <a:rPr lang="es-ES" dirty="0" err="1" smtClean="0"/>
              <a:t>sh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### BEGIN INIT INFO</a:t>
            </a:r>
            <a:br>
              <a:rPr lang="es-ES" dirty="0" smtClean="0"/>
            </a:br>
            <a:r>
              <a:rPr lang="es-ES" dirty="0" smtClean="0"/>
              <a:t># </a:t>
            </a:r>
            <a:r>
              <a:rPr lang="es-ES" dirty="0" err="1" smtClean="0"/>
              <a:t>Provides</a:t>
            </a:r>
            <a:r>
              <a:rPr lang="es-ES" dirty="0" smtClean="0"/>
              <a:t>: samba</a:t>
            </a:r>
            <a:br>
              <a:rPr lang="es-ES" dirty="0" smtClean="0"/>
            </a:br>
            <a:r>
              <a:rPr lang="es-ES" dirty="0" smtClean="0"/>
              <a:t># </a:t>
            </a:r>
            <a:r>
              <a:rPr lang="es-ES" dirty="0" err="1" smtClean="0"/>
              <a:t>Required-Start</a:t>
            </a:r>
            <a:r>
              <a:rPr lang="es-ES" dirty="0" smtClean="0"/>
              <a:t>: $</a:t>
            </a:r>
            <a:r>
              <a:rPr lang="es-ES" dirty="0" err="1" smtClean="0"/>
              <a:t>network</a:t>
            </a:r>
            <a:r>
              <a:rPr lang="es-ES" dirty="0" smtClean="0"/>
              <a:t> $</a:t>
            </a:r>
            <a:r>
              <a:rPr lang="es-ES" dirty="0" err="1" smtClean="0"/>
              <a:t>local_fs</a:t>
            </a:r>
            <a:r>
              <a:rPr lang="es-ES" dirty="0" smtClean="0"/>
              <a:t> $</a:t>
            </a:r>
            <a:r>
              <a:rPr lang="es-ES" dirty="0" err="1" smtClean="0"/>
              <a:t>remote_fs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# </a:t>
            </a:r>
            <a:r>
              <a:rPr lang="es-ES" dirty="0" err="1" smtClean="0"/>
              <a:t>Required</a:t>
            </a:r>
            <a:r>
              <a:rPr lang="es-ES" dirty="0" smtClean="0"/>
              <a:t>-Stop: $</a:t>
            </a:r>
            <a:r>
              <a:rPr lang="es-ES" dirty="0" err="1" smtClean="0"/>
              <a:t>network</a:t>
            </a:r>
            <a:r>
              <a:rPr lang="es-ES" dirty="0" smtClean="0"/>
              <a:t> $</a:t>
            </a:r>
            <a:r>
              <a:rPr lang="es-ES" dirty="0" err="1" smtClean="0"/>
              <a:t>local_fs</a:t>
            </a:r>
            <a:r>
              <a:rPr lang="es-ES" dirty="0" smtClean="0"/>
              <a:t> $</a:t>
            </a:r>
            <a:r>
              <a:rPr lang="es-ES" dirty="0" err="1" smtClean="0"/>
              <a:t>remote_fs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# Default-</a:t>
            </a:r>
            <a:r>
              <a:rPr lang="es-ES" dirty="0" err="1" smtClean="0"/>
              <a:t>Start</a:t>
            </a:r>
            <a:r>
              <a:rPr lang="es-ES" dirty="0" smtClean="0"/>
              <a:t>: 2 3 4 5</a:t>
            </a:r>
            <a:br>
              <a:rPr lang="es-ES" dirty="0" smtClean="0"/>
            </a:br>
            <a:r>
              <a:rPr lang="es-ES" dirty="0" smtClean="0"/>
              <a:t># Default-Stop: 0 1 6</a:t>
            </a:r>
            <a:br>
              <a:rPr lang="es-ES" dirty="0" smtClean="0"/>
            </a:br>
            <a:r>
              <a:rPr lang="es-ES" dirty="0" smtClean="0"/>
              <a:t># Short-</a:t>
            </a:r>
            <a:r>
              <a:rPr lang="es-ES" dirty="0" err="1" smtClean="0"/>
              <a:t>Description</a:t>
            </a:r>
            <a:r>
              <a:rPr lang="es-ES" dirty="0" smtClean="0"/>
              <a:t>: </a:t>
            </a:r>
            <a:r>
              <a:rPr lang="es-ES" dirty="0" err="1" smtClean="0"/>
              <a:t>start</a:t>
            </a:r>
            <a:r>
              <a:rPr lang="es-ES" dirty="0" smtClean="0"/>
              <a:t> Samba </a:t>
            </a:r>
            <a:r>
              <a:rPr lang="es-ES" dirty="0" err="1" smtClean="0"/>
              <a:t>daemons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### END INIT INFO</a:t>
            </a:r>
            <a:br>
              <a:rPr lang="es-ES" dirty="0" smtClean="0"/>
            </a:br>
            <a:r>
              <a:rPr lang="es-ES" dirty="0" smtClean="0"/>
              <a:t>#</a:t>
            </a:r>
            <a:br>
              <a:rPr lang="es-ES" dirty="0" smtClean="0"/>
            </a:br>
            <a:r>
              <a:rPr lang="es-ES" dirty="0" smtClean="0"/>
              <a:t># </a:t>
            </a:r>
            <a:r>
              <a:rPr lang="es-ES" dirty="0" err="1" smtClean="0"/>
              <a:t>Start</a:t>
            </a:r>
            <a:r>
              <a:rPr lang="es-ES" dirty="0" smtClean="0"/>
              <a:t>/</a:t>
            </a:r>
            <a:r>
              <a:rPr lang="es-ES" dirty="0" err="1" smtClean="0"/>
              <a:t>stops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Samba </a:t>
            </a:r>
            <a:r>
              <a:rPr lang="es-ES" dirty="0" err="1" smtClean="0"/>
              <a:t>daemon</a:t>
            </a:r>
            <a:r>
              <a:rPr lang="es-ES" dirty="0" smtClean="0"/>
              <a:t> (samba).</a:t>
            </a:r>
            <a:br>
              <a:rPr lang="es-ES" dirty="0" smtClean="0"/>
            </a:br>
            <a:r>
              <a:rPr lang="es-ES" dirty="0" smtClean="0"/>
              <a:t># </a:t>
            </a:r>
            <a:r>
              <a:rPr lang="es-ES" dirty="0" err="1" smtClean="0"/>
              <a:t>Adapted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Samba 3 </a:t>
            </a:r>
            <a:r>
              <a:rPr lang="es-ES" dirty="0" err="1" smtClean="0"/>
              <a:t>packages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#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SAMBAPID=/</a:t>
            </a:r>
            <a:r>
              <a:rPr lang="es-ES" dirty="0" err="1" smtClean="0"/>
              <a:t>var</a:t>
            </a:r>
            <a:r>
              <a:rPr lang="es-ES" dirty="0" smtClean="0"/>
              <a:t>/</a:t>
            </a:r>
            <a:r>
              <a:rPr lang="es-ES" dirty="0" err="1" smtClean="0"/>
              <a:t>run</a:t>
            </a:r>
            <a:r>
              <a:rPr lang="es-ES" dirty="0" smtClean="0"/>
              <a:t>/samba/samba.pid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# </a:t>
            </a:r>
            <a:r>
              <a:rPr lang="es-ES" dirty="0" err="1" smtClean="0"/>
              <a:t>clear</a:t>
            </a:r>
            <a:r>
              <a:rPr lang="es-ES" dirty="0" smtClean="0"/>
              <a:t> </a:t>
            </a:r>
            <a:r>
              <a:rPr lang="es-ES" dirty="0" err="1" smtClean="0"/>
              <a:t>conflicting</a:t>
            </a:r>
            <a:r>
              <a:rPr lang="es-ES" dirty="0" smtClean="0"/>
              <a:t> </a:t>
            </a:r>
            <a:r>
              <a:rPr lang="es-ES" dirty="0" err="1" smtClean="0"/>
              <a:t>settings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environment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unset</a:t>
            </a:r>
            <a:r>
              <a:rPr lang="es-ES" dirty="0" smtClean="0"/>
              <a:t> TMPDIR</a:t>
            </a:r>
            <a:br>
              <a:rPr lang="es-ES" dirty="0" smtClean="0"/>
            </a:br>
            <a:r>
              <a:rPr lang="es-ES" dirty="0" smtClean="0"/>
              <a:t>#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daemon</a:t>
            </a:r>
            <a:r>
              <a:rPr lang="es-ES" dirty="0" smtClean="0"/>
              <a:t> 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</a:t>
            </a:r>
            <a:r>
              <a:rPr lang="es-ES" dirty="0" smtClean="0"/>
              <a:t> </a:t>
            </a:r>
            <a:r>
              <a:rPr lang="es-ES" dirty="0" err="1" smtClean="0"/>
              <a:t>file</a:t>
            </a:r>
            <a:r>
              <a:rPr lang="es-ES" dirty="0" smtClean="0"/>
              <a:t> are </a:t>
            </a:r>
            <a:r>
              <a:rPr lang="es-ES" dirty="0" err="1" smtClean="0"/>
              <a:t>there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test -x /</a:t>
            </a:r>
            <a:r>
              <a:rPr lang="es-ES" dirty="0" err="1" smtClean="0"/>
              <a:t>usr</a:t>
            </a:r>
            <a:r>
              <a:rPr lang="es-ES" dirty="0" smtClean="0"/>
              <a:t>/local/samba/</a:t>
            </a:r>
            <a:r>
              <a:rPr lang="es-ES" dirty="0" err="1" smtClean="0"/>
              <a:t>sbin</a:t>
            </a:r>
            <a:r>
              <a:rPr lang="es-ES" dirty="0" smtClean="0"/>
              <a:t> -a -r /</a:t>
            </a:r>
            <a:r>
              <a:rPr lang="es-ES" dirty="0" err="1" smtClean="0"/>
              <a:t>usr</a:t>
            </a:r>
            <a:r>
              <a:rPr lang="es-ES" dirty="0" smtClean="0"/>
              <a:t>/local/samba/</a:t>
            </a:r>
            <a:r>
              <a:rPr lang="es-ES" dirty="0" err="1" smtClean="0"/>
              <a:t>etc</a:t>
            </a:r>
            <a:r>
              <a:rPr lang="es-ES" dirty="0" smtClean="0"/>
              <a:t>/ || </a:t>
            </a:r>
            <a:r>
              <a:rPr lang="es-ES" dirty="0" err="1" smtClean="0"/>
              <a:t>exit</a:t>
            </a:r>
            <a:r>
              <a:rPr lang="es-ES" dirty="0" smtClean="0"/>
              <a:t> 0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. /</a:t>
            </a:r>
            <a:r>
              <a:rPr lang="es-ES" dirty="0" err="1" smtClean="0"/>
              <a:t>lib</a:t>
            </a:r>
            <a:r>
              <a:rPr lang="es-ES" dirty="0" smtClean="0"/>
              <a:t>/</a:t>
            </a:r>
            <a:r>
              <a:rPr lang="es-ES" dirty="0" err="1" smtClean="0"/>
              <a:t>lsb</a:t>
            </a:r>
            <a:r>
              <a:rPr lang="es-ES" dirty="0" smtClean="0"/>
              <a:t>/</a:t>
            </a:r>
            <a:r>
              <a:rPr lang="es-ES" dirty="0" err="1" smtClean="0"/>
              <a:t>init-functions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case "$1" in</a:t>
            </a:r>
            <a:br>
              <a:rPr lang="es-ES" dirty="0" smtClean="0"/>
            </a:br>
            <a:r>
              <a:rPr lang="es-ES" dirty="0" err="1" smtClean="0"/>
              <a:t>start</a:t>
            </a:r>
            <a:r>
              <a:rPr lang="es-ES" dirty="0" smtClean="0"/>
              <a:t>)</a:t>
            </a:r>
            <a:br>
              <a:rPr lang="es-ES" dirty="0" smtClean="0"/>
            </a:br>
            <a:r>
              <a:rPr lang="es-ES" dirty="0" err="1" smtClean="0"/>
              <a:t>log_daemon_msg</a:t>
            </a:r>
            <a:r>
              <a:rPr lang="es-ES" dirty="0" smtClean="0"/>
              <a:t> "</a:t>
            </a:r>
            <a:r>
              <a:rPr lang="es-ES" dirty="0" err="1" smtClean="0"/>
              <a:t>Starting</a:t>
            </a:r>
            <a:r>
              <a:rPr lang="es-ES" dirty="0" smtClean="0"/>
              <a:t> Samba 4 </a:t>
            </a:r>
            <a:r>
              <a:rPr lang="es-ES" dirty="0" err="1" smtClean="0"/>
              <a:t>daemon</a:t>
            </a:r>
            <a:r>
              <a:rPr lang="es-ES" dirty="0" smtClean="0"/>
              <a:t>" "samba"</a:t>
            </a:r>
            <a:br>
              <a:rPr lang="es-ES" dirty="0" smtClean="0"/>
            </a:br>
            <a:r>
              <a:rPr lang="es-ES" dirty="0" err="1" smtClean="0"/>
              <a:t>if</a:t>
            </a:r>
            <a:r>
              <a:rPr lang="es-ES" dirty="0" smtClean="0"/>
              <a:t> ! </a:t>
            </a:r>
            <a:r>
              <a:rPr lang="es-ES" dirty="0" err="1" smtClean="0"/>
              <a:t>start</a:t>
            </a:r>
            <a:r>
              <a:rPr lang="es-ES" dirty="0" smtClean="0"/>
              <a:t>-stop-</a:t>
            </a:r>
            <a:r>
              <a:rPr lang="es-ES" dirty="0" err="1" smtClean="0"/>
              <a:t>daemon</a:t>
            </a:r>
            <a:r>
              <a:rPr lang="es-ES" dirty="0" smtClean="0"/>
              <a:t> --</a:t>
            </a:r>
            <a:r>
              <a:rPr lang="es-ES" dirty="0" err="1" smtClean="0"/>
              <a:t>start</a:t>
            </a:r>
            <a:r>
              <a:rPr lang="es-ES" dirty="0" smtClean="0"/>
              <a:t> --</a:t>
            </a:r>
            <a:r>
              <a:rPr lang="es-ES" dirty="0" err="1" smtClean="0"/>
              <a:t>quiet</a:t>
            </a:r>
            <a:r>
              <a:rPr lang="es-ES" dirty="0" smtClean="0"/>
              <a:t> --</a:t>
            </a:r>
            <a:r>
              <a:rPr lang="es-ES" dirty="0" err="1" smtClean="0"/>
              <a:t>oknodo</a:t>
            </a:r>
            <a:r>
              <a:rPr lang="es-ES" dirty="0" smtClean="0"/>
              <a:t> --</a:t>
            </a:r>
            <a:r>
              <a:rPr lang="es-ES" dirty="0" err="1" smtClean="0"/>
              <a:t>exec</a:t>
            </a:r>
            <a:r>
              <a:rPr lang="es-ES" dirty="0" smtClean="0"/>
              <a:t> /</a:t>
            </a:r>
            <a:r>
              <a:rPr lang="es-ES" dirty="0" err="1" smtClean="0"/>
              <a:t>usr</a:t>
            </a:r>
            <a:r>
              <a:rPr lang="es-ES" dirty="0" smtClean="0"/>
              <a:t>/local/samba/</a:t>
            </a:r>
            <a:r>
              <a:rPr lang="es-ES" dirty="0" err="1" smtClean="0"/>
              <a:t>sbin</a:t>
            </a:r>
            <a:r>
              <a:rPr lang="es-ES" dirty="0" smtClean="0"/>
              <a:t>/samba -- -D; </a:t>
            </a:r>
            <a:r>
              <a:rPr lang="es-ES" dirty="0" err="1" smtClean="0"/>
              <a:t>then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log_end_msg</a:t>
            </a:r>
            <a:r>
              <a:rPr lang="es-ES" dirty="0" smtClean="0"/>
              <a:t> 1</a:t>
            </a:r>
            <a:br>
              <a:rPr lang="es-ES" dirty="0" smtClean="0"/>
            </a:br>
            <a:r>
              <a:rPr lang="es-ES" dirty="0" err="1" smtClean="0"/>
              <a:t>exit</a:t>
            </a:r>
            <a:r>
              <a:rPr lang="es-ES" dirty="0" smtClean="0"/>
              <a:t> 1</a:t>
            </a:r>
            <a:br>
              <a:rPr lang="es-ES" dirty="0" smtClean="0"/>
            </a:br>
            <a:r>
              <a:rPr lang="es-ES" dirty="0" smtClean="0"/>
              <a:t>fi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log_end_msg</a:t>
            </a:r>
            <a:r>
              <a:rPr lang="es-ES" dirty="0" smtClean="0"/>
              <a:t> 0</a:t>
            </a:r>
            <a:br>
              <a:rPr lang="es-ES" dirty="0" smtClean="0"/>
            </a:br>
            <a:r>
              <a:rPr lang="es-ES" dirty="0" smtClean="0"/>
              <a:t>;;</a:t>
            </a:r>
            <a:br>
              <a:rPr lang="es-ES" dirty="0" smtClean="0"/>
            </a:br>
            <a:r>
              <a:rPr lang="es-ES" dirty="0" smtClean="0"/>
              <a:t>stop)</a:t>
            </a:r>
            <a:br>
              <a:rPr lang="es-ES" dirty="0" smtClean="0"/>
            </a:br>
            <a:r>
              <a:rPr lang="es-ES" dirty="0" err="1" smtClean="0"/>
              <a:t>log_daemon_msg</a:t>
            </a:r>
            <a:r>
              <a:rPr lang="es-ES" dirty="0" smtClean="0"/>
              <a:t> "</a:t>
            </a:r>
            <a:r>
              <a:rPr lang="es-ES" dirty="0" err="1" smtClean="0"/>
              <a:t>Stopping</a:t>
            </a:r>
            <a:r>
              <a:rPr lang="es-ES" dirty="0" smtClean="0"/>
              <a:t> Samba 4 </a:t>
            </a:r>
            <a:r>
              <a:rPr lang="es-ES" dirty="0" err="1" smtClean="0"/>
              <a:t>daemon</a:t>
            </a:r>
            <a:r>
              <a:rPr lang="es-ES" dirty="0" smtClean="0"/>
              <a:t>" "samba"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start</a:t>
            </a:r>
            <a:r>
              <a:rPr lang="es-ES" dirty="0" smtClean="0"/>
              <a:t>-stop-</a:t>
            </a:r>
            <a:r>
              <a:rPr lang="es-ES" dirty="0" err="1" smtClean="0"/>
              <a:t>daemon</a:t>
            </a:r>
            <a:r>
              <a:rPr lang="es-ES" dirty="0" smtClean="0"/>
              <a:t> --stop --</a:t>
            </a:r>
            <a:r>
              <a:rPr lang="es-ES" dirty="0" err="1" smtClean="0"/>
              <a:t>quiet</a:t>
            </a:r>
            <a:r>
              <a:rPr lang="es-ES" dirty="0" smtClean="0"/>
              <a:t> --</a:t>
            </a:r>
            <a:r>
              <a:rPr lang="es-ES" dirty="0" err="1" smtClean="0"/>
              <a:t>name</a:t>
            </a:r>
            <a:r>
              <a:rPr lang="es-ES" dirty="0" smtClean="0"/>
              <a:t> samba $SAMBAPID</a:t>
            </a:r>
            <a:br>
              <a:rPr lang="es-ES" dirty="0" smtClean="0"/>
            </a:br>
            <a:r>
              <a:rPr lang="es-ES" dirty="0" smtClean="0"/>
              <a:t># </a:t>
            </a:r>
            <a:r>
              <a:rPr lang="es-ES" dirty="0" err="1" smtClean="0"/>
              <a:t>Wait</a:t>
            </a:r>
            <a:r>
              <a:rPr lang="es-ES" dirty="0" smtClean="0"/>
              <a:t> a </a:t>
            </a:r>
            <a:r>
              <a:rPr lang="es-ES" dirty="0" err="1" smtClean="0"/>
              <a:t>little</a:t>
            </a:r>
            <a:r>
              <a:rPr lang="es-ES" dirty="0" smtClean="0"/>
              <a:t> and </a:t>
            </a:r>
            <a:r>
              <a:rPr lang="es-ES" dirty="0" err="1" smtClean="0"/>
              <a:t>remove</a:t>
            </a:r>
            <a:r>
              <a:rPr lang="es-ES" dirty="0" smtClean="0"/>
              <a:t> </a:t>
            </a:r>
            <a:r>
              <a:rPr lang="es-ES" dirty="0" err="1" smtClean="0"/>
              <a:t>stale</a:t>
            </a:r>
            <a:r>
              <a:rPr lang="es-ES" dirty="0" smtClean="0"/>
              <a:t> PID </a:t>
            </a:r>
            <a:r>
              <a:rPr lang="es-ES" dirty="0" err="1" smtClean="0"/>
              <a:t>file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sleep</a:t>
            </a:r>
            <a:r>
              <a:rPr lang="es-ES" dirty="0" smtClean="0"/>
              <a:t> 1</a:t>
            </a:r>
            <a:br>
              <a:rPr lang="es-ES" dirty="0" smtClean="0"/>
            </a:br>
            <a:r>
              <a:rPr lang="es-ES" dirty="0" err="1" smtClean="0"/>
              <a:t>if</a:t>
            </a:r>
            <a:r>
              <a:rPr lang="es-ES" dirty="0" smtClean="0"/>
              <a:t> [ -f $SAMBAPID ] &amp;&amp; ! </a:t>
            </a:r>
            <a:r>
              <a:rPr lang="es-ES" dirty="0" err="1" smtClean="0"/>
              <a:t>ps</a:t>
            </a:r>
            <a:r>
              <a:rPr lang="es-ES" dirty="0" smtClean="0"/>
              <a:t> h `</a:t>
            </a:r>
            <a:r>
              <a:rPr lang="es-ES" dirty="0" err="1" smtClean="0"/>
              <a:t>cat</a:t>
            </a:r>
            <a:r>
              <a:rPr lang="es-ES" dirty="0" smtClean="0"/>
              <a:t> $SAMBAPID` &gt; /</a:t>
            </a:r>
            <a:r>
              <a:rPr lang="es-ES" dirty="0" err="1" smtClean="0"/>
              <a:t>dev</a:t>
            </a:r>
            <a:r>
              <a:rPr lang="es-ES" dirty="0" smtClean="0"/>
              <a:t>/</a:t>
            </a:r>
            <a:r>
              <a:rPr lang="es-ES" dirty="0" err="1" smtClean="0"/>
              <a:t>null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then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# </a:t>
            </a:r>
            <a:r>
              <a:rPr lang="es-ES" dirty="0" err="1" smtClean="0"/>
              <a:t>Stale</a:t>
            </a:r>
            <a:r>
              <a:rPr lang="es-ES" dirty="0" smtClean="0"/>
              <a:t> PID </a:t>
            </a:r>
            <a:r>
              <a:rPr lang="es-ES" dirty="0" err="1" smtClean="0"/>
              <a:t>file</a:t>
            </a:r>
            <a:r>
              <a:rPr lang="es-ES" dirty="0" smtClean="0"/>
              <a:t> (samba </a:t>
            </a:r>
            <a:r>
              <a:rPr lang="es-ES" dirty="0" err="1" smtClean="0"/>
              <a:t>was</a:t>
            </a:r>
            <a:r>
              <a:rPr lang="es-ES" dirty="0" smtClean="0"/>
              <a:t> </a:t>
            </a:r>
            <a:r>
              <a:rPr lang="es-ES" dirty="0" err="1" smtClean="0"/>
              <a:t>succesfully</a:t>
            </a:r>
            <a:r>
              <a:rPr lang="es-ES" dirty="0" smtClean="0"/>
              <a:t> </a:t>
            </a:r>
            <a:r>
              <a:rPr lang="es-ES" dirty="0" err="1" smtClean="0"/>
              <a:t>stopped</a:t>
            </a:r>
            <a:r>
              <a:rPr lang="es-ES" dirty="0" smtClean="0"/>
              <a:t>),</a:t>
            </a:r>
            <a:br>
              <a:rPr lang="es-ES" dirty="0" smtClean="0"/>
            </a:br>
            <a:r>
              <a:rPr lang="es-ES" dirty="0" smtClean="0"/>
              <a:t># </a:t>
            </a:r>
            <a:r>
              <a:rPr lang="es-ES" dirty="0" err="1" smtClean="0"/>
              <a:t>remove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(</a:t>
            </a:r>
            <a:r>
              <a:rPr lang="es-ES" dirty="0" err="1" smtClean="0"/>
              <a:t>should</a:t>
            </a:r>
            <a:r>
              <a:rPr lang="es-ES" dirty="0" smtClean="0"/>
              <a:t> </a:t>
            </a:r>
            <a:r>
              <a:rPr lang="es-ES" dirty="0" err="1" smtClean="0"/>
              <a:t>be</a:t>
            </a:r>
            <a:r>
              <a:rPr lang="es-ES" dirty="0" smtClean="0"/>
              <a:t> removed </a:t>
            </a:r>
            <a:r>
              <a:rPr lang="es-ES" dirty="0" err="1" smtClean="0"/>
              <a:t>by</a:t>
            </a:r>
            <a:r>
              <a:rPr lang="es-ES" dirty="0" smtClean="0"/>
              <a:t> samba </a:t>
            </a:r>
            <a:r>
              <a:rPr lang="es-ES" dirty="0" err="1" smtClean="0"/>
              <a:t>itself</a:t>
            </a:r>
            <a:r>
              <a:rPr lang="es-ES" dirty="0" smtClean="0"/>
              <a:t> IMHO.)</a:t>
            </a:r>
            <a:br>
              <a:rPr lang="es-ES" dirty="0" smtClean="0"/>
            </a:br>
            <a:r>
              <a:rPr lang="es-ES" dirty="0" err="1" smtClean="0"/>
              <a:t>rm</a:t>
            </a:r>
            <a:r>
              <a:rPr lang="es-ES" dirty="0" smtClean="0"/>
              <a:t> -f $SAMBAPID</a:t>
            </a:r>
            <a:br>
              <a:rPr lang="es-ES" dirty="0" smtClean="0"/>
            </a:br>
            <a:r>
              <a:rPr lang="es-ES" dirty="0" smtClean="0"/>
              <a:t>fi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log_end_msg</a:t>
            </a:r>
            <a:r>
              <a:rPr lang="es-ES" dirty="0" smtClean="0"/>
              <a:t> 0</a:t>
            </a:r>
            <a:br>
              <a:rPr lang="es-ES" dirty="0" smtClean="0"/>
            </a:br>
            <a:r>
              <a:rPr lang="es-ES" dirty="0" smtClean="0"/>
              <a:t>;;</a:t>
            </a:r>
            <a:br>
              <a:rPr lang="es-ES" dirty="0" smtClean="0"/>
            </a:br>
            <a:r>
              <a:rPr lang="es-ES" dirty="0" err="1" smtClean="0"/>
              <a:t>restart|force-reload</a:t>
            </a:r>
            <a:r>
              <a:rPr lang="es-ES" dirty="0" smtClean="0"/>
              <a:t>)</a:t>
            </a:r>
            <a:br>
              <a:rPr lang="es-ES" dirty="0" smtClean="0"/>
            </a:br>
            <a:r>
              <a:rPr lang="es-ES" dirty="0" smtClean="0"/>
              <a:t>$0 stop</a:t>
            </a:r>
            <a:br>
              <a:rPr lang="es-ES" dirty="0" smtClean="0"/>
            </a:br>
            <a:r>
              <a:rPr lang="es-ES" dirty="0" err="1" smtClean="0"/>
              <a:t>sleep</a:t>
            </a:r>
            <a:r>
              <a:rPr lang="es-ES" dirty="0" smtClean="0"/>
              <a:t> 1</a:t>
            </a:r>
            <a:br>
              <a:rPr lang="es-ES" dirty="0" smtClean="0"/>
            </a:br>
            <a:r>
              <a:rPr lang="es-ES" dirty="0" smtClean="0"/>
              <a:t>$0 </a:t>
            </a:r>
            <a:r>
              <a:rPr lang="es-ES" dirty="0" err="1" smtClean="0"/>
              <a:t>start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;;</a:t>
            </a:r>
            <a:br>
              <a:rPr lang="es-ES" dirty="0" smtClean="0"/>
            </a:br>
            <a:r>
              <a:rPr lang="es-ES" dirty="0" smtClean="0"/>
              <a:t>*)</a:t>
            </a:r>
            <a:br>
              <a:rPr lang="es-ES" dirty="0" smtClean="0"/>
            </a:br>
            <a:r>
              <a:rPr lang="es-ES" dirty="0" smtClean="0"/>
              <a:t>echo "</a:t>
            </a:r>
            <a:r>
              <a:rPr lang="es-ES" dirty="0" err="1" smtClean="0"/>
              <a:t>Usage</a:t>
            </a:r>
            <a:r>
              <a:rPr lang="es-ES" dirty="0" smtClean="0"/>
              <a:t>: /</a:t>
            </a:r>
            <a:r>
              <a:rPr lang="es-ES" dirty="0" err="1" smtClean="0"/>
              <a:t>etc</a:t>
            </a:r>
            <a:r>
              <a:rPr lang="es-ES" dirty="0" smtClean="0"/>
              <a:t>/</a:t>
            </a:r>
            <a:r>
              <a:rPr lang="es-ES" dirty="0" err="1" smtClean="0"/>
              <a:t>init.d</a:t>
            </a:r>
            <a:r>
              <a:rPr lang="es-ES" dirty="0" smtClean="0"/>
              <a:t>/samba {</a:t>
            </a:r>
            <a:r>
              <a:rPr lang="es-ES" dirty="0" err="1" smtClean="0"/>
              <a:t>start|stop|restart|force-reload</a:t>
            </a:r>
            <a:r>
              <a:rPr lang="es-ES" dirty="0" smtClean="0"/>
              <a:t>}"</a:t>
            </a:r>
            <a:br>
              <a:rPr lang="es-ES" dirty="0" smtClean="0"/>
            </a:br>
            <a:r>
              <a:rPr lang="es-ES" dirty="0" err="1" smtClean="0"/>
              <a:t>exit</a:t>
            </a:r>
            <a:r>
              <a:rPr lang="es-ES" dirty="0" smtClean="0"/>
              <a:t> 1</a:t>
            </a:r>
            <a:br>
              <a:rPr lang="es-ES" dirty="0" smtClean="0"/>
            </a:br>
            <a:r>
              <a:rPr lang="es-ES" dirty="0" smtClean="0"/>
              <a:t>;;</a:t>
            </a:r>
            <a:br>
              <a:rPr lang="es-ES" dirty="0" smtClean="0"/>
            </a:br>
            <a:r>
              <a:rPr lang="es-ES" dirty="0" err="1" smtClean="0"/>
              <a:t>esac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exit</a:t>
            </a:r>
            <a:r>
              <a:rPr lang="es-ES" dirty="0" smtClean="0"/>
              <a:t> 0</a:t>
            </a:r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84784"/>
            <a:ext cx="398145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Flecha a la derecha con bandas"/>
          <p:cNvSpPr/>
          <p:nvPr/>
        </p:nvSpPr>
        <p:spPr>
          <a:xfrm>
            <a:off x="6660232" y="2132856"/>
            <a:ext cx="2592288" cy="20882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1152128" y="5766355"/>
            <a:ext cx="7991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</a:rPr>
              <a:t>sudo </a:t>
            </a:r>
            <a:r>
              <a:rPr lang="es-ES" dirty="0" err="1" smtClean="0">
                <a:solidFill>
                  <a:srgbClr val="FFFF00"/>
                </a:solidFill>
              </a:rPr>
              <a:t>chmod</a:t>
            </a:r>
            <a:r>
              <a:rPr lang="es-ES" dirty="0" smtClean="0">
                <a:solidFill>
                  <a:srgbClr val="FFFF00"/>
                </a:solidFill>
              </a:rPr>
              <a:t> 755 /</a:t>
            </a:r>
            <a:r>
              <a:rPr lang="es-ES" dirty="0" err="1" smtClean="0">
                <a:solidFill>
                  <a:srgbClr val="FFFF00"/>
                </a:solidFill>
              </a:rPr>
              <a:t>etc</a:t>
            </a:r>
            <a:r>
              <a:rPr lang="es-ES" dirty="0" smtClean="0">
                <a:solidFill>
                  <a:srgbClr val="FFFF00"/>
                </a:solidFill>
              </a:rPr>
              <a:t>/</a:t>
            </a:r>
            <a:r>
              <a:rPr lang="es-ES" dirty="0" err="1" smtClean="0">
                <a:solidFill>
                  <a:srgbClr val="FFFF00"/>
                </a:solidFill>
              </a:rPr>
              <a:t>init.d</a:t>
            </a:r>
            <a:r>
              <a:rPr lang="es-ES" dirty="0" smtClean="0">
                <a:solidFill>
                  <a:srgbClr val="FFFF00"/>
                </a:solidFill>
              </a:rPr>
              <a:t>/samba4</a:t>
            </a:r>
            <a:br>
              <a:rPr lang="es-ES" dirty="0" smtClean="0">
                <a:solidFill>
                  <a:srgbClr val="FFFF00"/>
                </a:solidFill>
              </a:rPr>
            </a:br>
            <a:r>
              <a:rPr lang="es-ES" dirty="0" smtClean="0">
                <a:solidFill>
                  <a:srgbClr val="FFFF00"/>
                </a:solidFill>
              </a:rPr>
              <a:t>sudo </a:t>
            </a:r>
            <a:r>
              <a:rPr lang="es-ES" dirty="0" err="1" smtClean="0">
                <a:solidFill>
                  <a:srgbClr val="FFFF00"/>
                </a:solidFill>
              </a:rPr>
              <a:t>update-rc.d</a:t>
            </a:r>
            <a:r>
              <a:rPr lang="es-ES" dirty="0" smtClean="0">
                <a:solidFill>
                  <a:srgbClr val="FFFF00"/>
                </a:solidFill>
              </a:rPr>
              <a:t> samba4 defaults</a:t>
            </a:r>
            <a:endParaRPr lang="es-E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285750"/>
            <a:ext cx="8713788" cy="6572250"/>
          </a:xfrm>
        </p:spPr>
        <p:txBody>
          <a:bodyPr/>
          <a:lstStyle/>
          <a:p>
            <a:pPr algn="just"/>
            <a:r>
              <a:rPr lang="es-ES" u="sng" dirty="0" smtClean="0"/>
              <a:t>Espacio de nombres</a:t>
            </a:r>
            <a:r>
              <a:rPr lang="es-ES" dirty="0" smtClean="0"/>
              <a:t>:  </a:t>
            </a:r>
            <a:r>
              <a:rPr lang="es-ES" sz="2800" dirty="0" smtClean="0"/>
              <a:t>Conjunto de nombres en el cual todos los nombres son únicos.  </a:t>
            </a:r>
          </a:p>
          <a:p>
            <a:pPr algn="just">
              <a:buFontTx/>
              <a:buNone/>
            </a:pPr>
            <a:r>
              <a:rPr lang="es-ES" sz="2800" dirty="0" smtClean="0"/>
              <a:t>    Todos los objetos de un dominio pertenecen al mismo espacio de nombres. </a:t>
            </a:r>
          </a:p>
          <a:p>
            <a:pPr marL="936625" lvl="1" indent="0" algn="just">
              <a:buFontTx/>
              <a:buNone/>
            </a:pPr>
            <a:r>
              <a:rPr lang="es-ES" sz="2400" i="1" dirty="0" smtClean="0"/>
              <a:t>El </a:t>
            </a:r>
            <a:r>
              <a:rPr lang="es-ES" sz="2400" b="1" i="1" u="sng" dirty="0" smtClean="0"/>
              <a:t>Directorio Activo (Microsoft)</a:t>
            </a:r>
            <a:r>
              <a:rPr lang="es-ES" sz="2400" i="1" dirty="0" smtClean="0"/>
              <a:t> recurre al servicio </a:t>
            </a:r>
            <a:r>
              <a:rPr lang="es-ES" sz="2400" b="1" i="1" dirty="0" smtClean="0"/>
              <a:t>DNS</a:t>
            </a:r>
            <a:r>
              <a:rPr lang="es-ES" sz="2400" i="1" dirty="0" smtClean="0"/>
              <a:t> para definir su espacio de nombres (entre otras cosas).</a:t>
            </a:r>
          </a:p>
          <a:p>
            <a:pPr algn="just"/>
            <a:endParaRPr lang="es-ES" sz="2800" u="sng" dirty="0" smtClean="0"/>
          </a:p>
          <a:p>
            <a:pPr algn="just"/>
            <a:r>
              <a:rPr lang="es-ES" sz="2800" u="sng" dirty="0" smtClean="0"/>
              <a:t>Nivel Funcional</a:t>
            </a:r>
            <a:r>
              <a:rPr lang="es-ES" sz="2800" dirty="0" smtClean="0"/>
              <a:t>: El nivel funcional de un dominio (o bosque), viene dado por el menor de los niveles funcionales de los controladores de dominio presentes. </a:t>
            </a:r>
          </a:p>
          <a:p>
            <a:pPr algn="just">
              <a:buFontTx/>
              <a:buNone/>
            </a:pPr>
            <a:r>
              <a:rPr lang="es-ES" sz="2800" dirty="0" smtClean="0"/>
              <a:t>	</a:t>
            </a:r>
            <a:r>
              <a:rPr lang="es-ES" sz="2800" i="1" dirty="0" smtClean="0"/>
              <a:t>(Windows 2003, Windows 2008 (R2), Windows 2012 (R2) )</a:t>
            </a:r>
          </a:p>
          <a:p>
            <a:pPr algn="just">
              <a:buFontTx/>
              <a:buNone/>
            </a:pPr>
            <a:endParaRPr lang="es-ES" sz="2800" i="1" dirty="0" smtClean="0"/>
          </a:p>
          <a:p>
            <a:pPr algn="just">
              <a:buFontTx/>
              <a:buNone/>
            </a:pPr>
            <a:endParaRPr lang="es-ES" sz="2800" dirty="0" smtClean="0"/>
          </a:p>
          <a:p>
            <a:pPr algn="just"/>
            <a:endParaRPr lang="es-ES" sz="8800" dirty="0" smtClean="0"/>
          </a:p>
          <a:p>
            <a:pPr lvl="2" algn="just" eaLnBrk="1" hangingPunct="1"/>
            <a:endParaRPr lang="es-ES" sz="2800" dirty="0" smtClean="0"/>
          </a:p>
        </p:txBody>
      </p:sp>
      <p:sp>
        <p:nvSpPr>
          <p:cNvPr id="3" name="2 Rectángulo"/>
          <p:cNvSpPr/>
          <p:nvPr/>
        </p:nvSpPr>
        <p:spPr>
          <a:xfrm>
            <a:off x="251520" y="-16351"/>
            <a:ext cx="66967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2.-Elementos del Servicio de directorio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179512" y="548680"/>
            <a:ext cx="89644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12º) Configuraríamos carpetas de usuarios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	EN OTRO TEMA!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13º) Insertamos un equipo Windows 7 en dominio.</a:t>
            </a: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	Configuramos la DNS del Windows 7 para que apunte al controlador del dominio Ubuntu, y comprobamos que resuelve el dominio: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3645024"/>
            <a:ext cx="5611804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179512" y="548680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(Insertamos un equipo Windows 7 en dominio.)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4"/>
            <a:ext cx="6844412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221088"/>
            <a:ext cx="371053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107504" y="260648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(Insertamos un equipo Windows 7 en dominio.)</a:t>
            </a:r>
          </a:p>
        </p:txBody>
      </p:sp>
      <p:grpSp>
        <p:nvGrpSpPr>
          <p:cNvPr id="10" name="9 Grupo"/>
          <p:cNvGrpSpPr/>
          <p:nvPr/>
        </p:nvGrpSpPr>
        <p:grpSpPr>
          <a:xfrm>
            <a:off x="251520" y="764704"/>
            <a:ext cx="2016223" cy="2088232"/>
            <a:chOff x="683568" y="1196752"/>
            <a:chExt cx="2531081" cy="2736304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7237"/>
            <a:stretch>
              <a:fillRect/>
            </a:stretch>
          </p:blipFill>
          <p:spPr bwMode="auto">
            <a:xfrm>
              <a:off x="683568" y="1196752"/>
              <a:ext cx="2531081" cy="2736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7 Rectángulo"/>
            <p:cNvSpPr/>
            <p:nvPr/>
          </p:nvSpPr>
          <p:spPr>
            <a:xfrm>
              <a:off x="1187624" y="3501008"/>
              <a:ext cx="1584176" cy="360040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2123728" y="1772816"/>
            <a:ext cx="2952328" cy="3312368"/>
            <a:chOff x="3779912" y="1700808"/>
            <a:chExt cx="2880320" cy="3505200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79912" y="1700808"/>
              <a:ext cx="2867025" cy="350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8 Rectángulo"/>
            <p:cNvSpPr/>
            <p:nvPr/>
          </p:nvSpPr>
          <p:spPr>
            <a:xfrm>
              <a:off x="6156176" y="3645024"/>
              <a:ext cx="504056" cy="432048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4479" y="2204864"/>
            <a:ext cx="4014025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179512" y="548680"/>
            <a:ext cx="8964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14º) Instalación de RSAT para gestión de dominio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	EN OTRO TEMA!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</p:txBody>
      </p:sp>
      <p:pic>
        <p:nvPicPr>
          <p:cNvPr id="11266" name="Picture 2" descr="sambadc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132856"/>
            <a:ext cx="5562600" cy="3057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683568" y="1124744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Tx/>
              <a:buChar char="-"/>
            </a:pPr>
            <a:r>
              <a:rPr lang="es-ES" sz="3600" dirty="0" smtClean="0">
                <a:solidFill>
                  <a:schemeClr val="bg1"/>
                </a:solidFill>
              </a:rPr>
              <a:t>Preparar en local (virtual box) una máquina Windows 2012 con un dominio smr2xx.priv</a:t>
            </a:r>
          </a:p>
          <a:p>
            <a:pPr algn="just">
              <a:buFontTx/>
              <a:buChar char="-"/>
            </a:pPr>
            <a:endParaRPr lang="es-ES" sz="3600" dirty="0" smtClean="0">
              <a:solidFill>
                <a:schemeClr val="bg1"/>
              </a:solidFill>
            </a:endParaRPr>
          </a:p>
          <a:p>
            <a:pPr algn="just"/>
            <a:endParaRPr lang="es-E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323528" y="260648"/>
            <a:ext cx="5036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3600" b="1" dirty="0" smtClean="0">
                <a:solidFill>
                  <a:srgbClr val="FFFF00"/>
                </a:solidFill>
              </a:rPr>
              <a:t>6. Creación de dominios.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971601" y="1484784"/>
            <a:ext cx="74168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dirty="0" smtClean="0">
                <a:solidFill>
                  <a:schemeClr val="bg1"/>
                </a:solidFill>
              </a:rPr>
              <a:t>6.0. –  La problemática del SID.</a:t>
            </a:r>
          </a:p>
          <a:p>
            <a:pPr algn="just"/>
            <a:endParaRPr lang="es-ES" sz="3600" dirty="0" smtClean="0">
              <a:solidFill>
                <a:schemeClr val="bg1"/>
              </a:solidFill>
            </a:endParaRPr>
          </a:p>
          <a:p>
            <a:pPr algn="just"/>
            <a:r>
              <a:rPr lang="es-ES" sz="3600" dirty="0" smtClean="0">
                <a:solidFill>
                  <a:schemeClr val="bg1"/>
                </a:solidFill>
              </a:rPr>
              <a:t>6.1 . – Visión general de creación</a:t>
            </a:r>
          </a:p>
          <a:p>
            <a:pPr algn="just"/>
            <a:endParaRPr lang="es-ES" sz="3600" dirty="0" smtClean="0">
              <a:solidFill>
                <a:schemeClr val="bg1"/>
              </a:solidFill>
            </a:endParaRPr>
          </a:p>
          <a:p>
            <a:pPr algn="just"/>
            <a:r>
              <a:rPr lang="es-ES" sz="3600" dirty="0" smtClean="0">
                <a:solidFill>
                  <a:schemeClr val="bg1"/>
                </a:solidFill>
              </a:rPr>
              <a:t>6.2. –  Creación de un  2º DC.</a:t>
            </a:r>
          </a:p>
          <a:p>
            <a:pPr algn="just"/>
            <a:endParaRPr lang="es-ES" sz="3600" dirty="0" smtClean="0">
              <a:solidFill>
                <a:schemeClr val="bg1"/>
              </a:solidFill>
            </a:endParaRPr>
          </a:p>
          <a:p>
            <a:pPr algn="just"/>
            <a:r>
              <a:rPr lang="es-ES" sz="3600" dirty="0" smtClean="0">
                <a:solidFill>
                  <a:schemeClr val="bg1"/>
                </a:solidFill>
              </a:rPr>
              <a:t>6.3 . – Crear un subdominio.</a:t>
            </a:r>
          </a:p>
          <a:p>
            <a:pPr algn="just"/>
            <a:endParaRPr lang="es-ES" sz="3600" dirty="0" smtClean="0">
              <a:solidFill>
                <a:schemeClr val="bg1"/>
              </a:solidFill>
            </a:endParaRPr>
          </a:p>
          <a:p>
            <a:pPr algn="just"/>
            <a:r>
              <a:rPr lang="es-ES" sz="3600" dirty="0" smtClean="0">
                <a:solidFill>
                  <a:schemeClr val="bg1"/>
                </a:solidFill>
              </a:rPr>
              <a:t>6.4 . – Crear nuevo árbol en bosque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b="1" dirty="0" smtClean="0">
                <a:solidFill>
                  <a:srgbClr val="FFFF00"/>
                </a:solidFill>
              </a:rPr>
              <a:t>6.0 – La problemática del SID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79512" y="667722"/>
            <a:ext cx="896448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Tx/>
              <a:buChar char="-"/>
            </a:pPr>
            <a:endParaRPr lang="es-ES" sz="2800" dirty="0" smtClean="0">
              <a:solidFill>
                <a:schemeClr val="bg1"/>
              </a:solidFill>
            </a:endParaRPr>
          </a:p>
          <a:p>
            <a:pPr algn="just">
              <a:buFontTx/>
              <a:buChar char="-"/>
            </a:pPr>
            <a:r>
              <a:rPr lang="es-ES" sz="2800" dirty="0" smtClean="0">
                <a:solidFill>
                  <a:schemeClr val="bg1"/>
                </a:solidFill>
              </a:rPr>
              <a:t> Al usar máquinas virtuales clonadas se están utilizando máquinas con idéntico SID (Security </a:t>
            </a:r>
            <a:r>
              <a:rPr lang="es-ES" sz="2800" dirty="0" err="1" smtClean="0">
                <a:solidFill>
                  <a:schemeClr val="bg1"/>
                </a:solidFill>
              </a:rPr>
              <a:t>Identifier</a:t>
            </a:r>
            <a:r>
              <a:rPr lang="es-ES" sz="2800" dirty="0" smtClean="0">
                <a:solidFill>
                  <a:schemeClr val="bg1"/>
                </a:solidFill>
              </a:rPr>
              <a:t> -&gt; Identificado de seguridad). Para obtenerlo:</a:t>
            </a:r>
          </a:p>
          <a:p>
            <a:pPr algn="just"/>
            <a:endParaRPr lang="es-ES" sz="2800" dirty="0" smtClean="0">
              <a:solidFill>
                <a:schemeClr val="bg1"/>
              </a:solidFill>
            </a:endParaRPr>
          </a:p>
          <a:p>
            <a:pPr algn="ctr"/>
            <a:r>
              <a:rPr lang="es-ES" sz="1200" b="1" dirty="0" smtClean="0">
                <a:solidFill>
                  <a:srgbClr val="FFFF00"/>
                </a:solidFill>
              </a:rPr>
              <a:t>(([</a:t>
            </a:r>
            <a:r>
              <a:rPr lang="es-ES" sz="1200" b="1" dirty="0" err="1" smtClean="0">
                <a:solidFill>
                  <a:srgbClr val="FFFF00"/>
                </a:solidFill>
              </a:rPr>
              <a:t>wmi</a:t>
            </a:r>
            <a:r>
              <a:rPr lang="es-ES" sz="1200" b="1" dirty="0" smtClean="0">
                <a:solidFill>
                  <a:srgbClr val="FFFF00"/>
                </a:solidFill>
              </a:rPr>
              <a:t>] ("Win32_userAccount.Domain='" + $</a:t>
            </a:r>
            <a:r>
              <a:rPr lang="es-ES" sz="1200" b="1" dirty="0" err="1" smtClean="0">
                <a:solidFill>
                  <a:srgbClr val="FFFF00"/>
                </a:solidFill>
              </a:rPr>
              <a:t>env:COMPUTERNAME</a:t>
            </a:r>
            <a:r>
              <a:rPr lang="es-ES" sz="1200" b="1" dirty="0" smtClean="0">
                <a:solidFill>
                  <a:srgbClr val="FFFF00"/>
                </a:solidFill>
              </a:rPr>
              <a:t> + "',</a:t>
            </a:r>
            <a:r>
              <a:rPr lang="es-ES" sz="1200" b="1" dirty="0" err="1" smtClean="0">
                <a:solidFill>
                  <a:srgbClr val="FFFF00"/>
                </a:solidFill>
              </a:rPr>
              <a:t>Name</a:t>
            </a:r>
            <a:r>
              <a:rPr lang="es-ES" sz="1200" b="1" dirty="0" smtClean="0">
                <a:solidFill>
                  <a:srgbClr val="FFFF00"/>
                </a:solidFill>
              </a:rPr>
              <a:t>='Administrador'")).SID).</a:t>
            </a:r>
            <a:r>
              <a:rPr lang="es-ES" sz="1200" b="1" dirty="0" err="1" smtClean="0">
                <a:solidFill>
                  <a:srgbClr val="FFFF00"/>
                </a:solidFill>
              </a:rPr>
              <a:t>SubString</a:t>
            </a:r>
            <a:r>
              <a:rPr lang="es-ES" sz="1200" b="1" dirty="0" smtClean="0">
                <a:solidFill>
                  <a:srgbClr val="FFFF00"/>
                </a:solidFill>
              </a:rPr>
              <a:t>(0,40)</a:t>
            </a:r>
          </a:p>
          <a:p>
            <a:pPr algn="just">
              <a:buFontTx/>
              <a:buChar char="-"/>
            </a:pPr>
            <a:endParaRPr lang="es-ES" sz="2800" dirty="0" smtClean="0">
              <a:solidFill>
                <a:schemeClr val="bg1"/>
              </a:solidFill>
            </a:endParaRPr>
          </a:p>
          <a:p>
            <a:pPr algn="just">
              <a:buFontTx/>
              <a:buChar char="-"/>
            </a:pPr>
            <a:endParaRPr lang="es-ES" sz="2800" dirty="0" smtClean="0">
              <a:solidFill>
                <a:schemeClr val="bg1"/>
              </a:solidFill>
            </a:endParaRPr>
          </a:p>
          <a:p>
            <a:pPr algn="just">
              <a:buFontTx/>
              <a:buChar char="-"/>
            </a:pPr>
            <a:r>
              <a:rPr lang="es-ES" sz="2800" dirty="0" smtClean="0">
                <a:solidFill>
                  <a:schemeClr val="bg1"/>
                </a:solidFill>
              </a:rPr>
              <a:t> Máquinas con idénticos SID bajo un mismo dominio suelen generar problemas. Especialmente:</a:t>
            </a:r>
          </a:p>
          <a:p>
            <a:pPr lvl="1" algn="just">
              <a:buFontTx/>
              <a:buChar char="-"/>
            </a:pPr>
            <a:r>
              <a:rPr lang="es-ES" sz="2800" dirty="0" smtClean="0">
                <a:solidFill>
                  <a:schemeClr val="bg1"/>
                </a:solidFill>
              </a:rPr>
              <a:t> Controladores de Dominio</a:t>
            </a:r>
          </a:p>
          <a:p>
            <a:pPr lvl="1" algn="just">
              <a:buFontTx/>
              <a:buChar char="-"/>
            </a:pPr>
            <a:r>
              <a:rPr lang="es-ES" sz="2800" dirty="0" smtClean="0">
                <a:solidFill>
                  <a:schemeClr val="bg1"/>
                </a:solidFill>
              </a:rPr>
              <a:t> Sistemas de ficheros</a:t>
            </a:r>
          </a:p>
          <a:p>
            <a:pPr lvl="1" algn="just">
              <a:buFontTx/>
              <a:buChar char="-"/>
            </a:pPr>
            <a:endParaRPr lang="es-ES" sz="2800" dirty="0" smtClean="0">
              <a:solidFill>
                <a:schemeClr val="bg1"/>
              </a:solidFill>
            </a:endParaRPr>
          </a:p>
          <a:p>
            <a:pPr algn="just">
              <a:buFontTx/>
              <a:buChar char="-"/>
            </a:pPr>
            <a:r>
              <a:rPr lang="es-ES" sz="2800" dirty="0" smtClean="0">
                <a:solidFill>
                  <a:schemeClr val="bg1"/>
                </a:solidFill>
              </a:rPr>
              <a:t>Solución:   SYSPREP.</a:t>
            </a:r>
          </a:p>
          <a:p>
            <a:pPr algn="just">
              <a:buFontTx/>
              <a:buChar char="-"/>
            </a:pPr>
            <a:endParaRPr lang="es-ES" sz="2800" dirty="0" smtClean="0">
              <a:solidFill>
                <a:schemeClr val="bg1"/>
              </a:solidFill>
            </a:endParaRPr>
          </a:p>
          <a:p>
            <a:pPr algn="just">
              <a:buFontTx/>
              <a:buChar char="-"/>
            </a:pPr>
            <a:endParaRPr lang="es-ES" dirty="0" smtClean="0">
              <a:solidFill>
                <a:srgbClr val="FFFF00"/>
              </a:solidFill>
            </a:endParaRPr>
          </a:p>
          <a:p>
            <a:pPr algn="just"/>
            <a:r>
              <a:rPr lang="es-ES" sz="2800" dirty="0" smtClean="0">
                <a:solidFill>
                  <a:schemeClr val="bg1"/>
                </a:solidFill>
              </a:rPr>
              <a:t>	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140968"/>
            <a:ext cx="896448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2728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6.0 – La problemática del SID (2)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92696"/>
            <a:ext cx="359252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700808"/>
            <a:ext cx="3352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4149080"/>
            <a:ext cx="2362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2728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6.0 – La problemática del SID (3)</a:t>
            </a:r>
          </a:p>
        </p:txBody>
      </p:sp>
      <p:grpSp>
        <p:nvGrpSpPr>
          <p:cNvPr id="7" name="6 Grupo"/>
          <p:cNvGrpSpPr/>
          <p:nvPr/>
        </p:nvGrpSpPr>
        <p:grpSpPr>
          <a:xfrm>
            <a:off x="467544" y="836712"/>
            <a:ext cx="6768752" cy="4968552"/>
            <a:chOff x="467544" y="836712"/>
            <a:chExt cx="5688632" cy="447826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836712"/>
              <a:ext cx="2793593" cy="2360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3648" y="1844824"/>
              <a:ext cx="3089143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59832" y="2924944"/>
              <a:ext cx="3096344" cy="2390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4149080"/>
            <a:ext cx="3312368" cy="2585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07504" y="0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>
                <a:solidFill>
                  <a:srgbClr val="FFFF00"/>
                </a:solidFill>
              </a:rPr>
              <a:t>6.- Creación de Dominios.</a:t>
            </a:r>
            <a:endParaRPr lang="es-ES" sz="1200" dirty="0"/>
          </a:p>
        </p:txBody>
      </p:sp>
      <p:sp>
        <p:nvSpPr>
          <p:cNvPr id="4" name="3 Rectángulo"/>
          <p:cNvSpPr/>
          <p:nvPr/>
        </p:nvSpPr>
        <p:spPr>
          <a:xfrm>
            <a:off x="323528" y="260648"/>
            <a:ext cx="2728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s-ES" sz="1400" b="1" dirty="0" smtClean="0">
                <a:solidFill>
                  <a:srgbClr val="FFFF00"/>
                </a:solidFill>
              </a:rPr>
              <a:t>6.0 – La problemática del SID (4)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r="59837"/>
          <a:stretch>
            <a:fillRect/>
          </a:stretch>
        </p:blipFill>
        <p:spPr bwMode="auto">
          <a:xfrm>
            <a:off x="1835696" y="3726424"/>
            <a:ext cx="7200800" cy="107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r="59837"/>
          <a:stretch>
            <a:fillRect/>
          </a:stretch>
        </p:blipFill>
        <p:spPr bwMode="auto">
          <a:xfrm>
            <a:off x="1835696" y="1700808"/>
            <a:ext cx="7200800" cy="107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683568" y="1124744"/>
            <a:ext cx="54726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Antes:</a:t>
            </a:r>
          </a:p>
          <a:p>
            <a:pPr algn="just"/>
            <a:endParaRPr lang="es-ES" sz="3200" dirty="0" smtClean="0">
              <a:solidFill>
                <a:schemeClr val="bg1"/>
              </a:solidFill>
            </a:endParaRPr>
          </a:p>
          <a:p>
            <a:pPr algn="just"/>
            <a:endParaRPr lang="es-ES" sz="3200" dirty="0" smtClean="0">
              <a:solidFill>
                <a:schemeClr val="bg1"/>
              </a:solidFill>
            </a:endParaRPr>
          </a:p>
          <a:p>
            <a:pPr algn="just"/>
            <a:endParaRPr lang="es-ES" sz="3200" dirty="0" smtClean="0">
              <a:solidFill>
                <a:schemeClr val="bg1"/>
              </a:solidFill>
            </a:endParaRPr>
          </a:p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Tras SYSPREP:</a:t>
            </a:r>
          </a:p>
          <a:p>
            <a:pPr algn="just"/>
            <a:r>
              <a:rPr lang="es-ES" sz="3600" dirty="0" smtClean="0">
                <a:solidFill>
                  <a:schemeClr val="bg1"/>
                </a:solidFill>
              </a:rPr>
              <a:t>	</a:t>
            </a:r>
            <a:endParaRPr lang="es-E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14274</TotalTime>
  <Words>4776</Words>
  <Application>Microsoft Office PowerPoint</Application>
  <PresentationFormat>Presentación en pantalla (4:3)</PresentationFormat>
  <Paragraphs>934</Paragraphs>
  <Slides>199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199</vt:i4>
      </vt:variant>
    </vt:vector>
  </HeadingPairs>
  <TitlesOfParts>
    <vt:vector size="200" baseType="lpstr">
      <vt:lpstr>Diseño predeterminado</vt:lpstr>
      <vt:lpstr>Sistemas Operativos en Red (SOR)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  <vt:lpstr>Diapositiva 77</vt:lpstr>
      <vt:lpstr>Diapositiva 78</vt:lpstr>
      <vt:lpstr>Diapositiva 79</vt:lpstr>
      <vt:lpstr>Diapositiva 80</vt:lpstr>
      <vt:lpstr>Diapositiva 81</vt:lpstr>
      <vt:lpstr>Diapositiva 82</vt:lpstr>
      <vt:lpstr>Diapositiva 83</vt:lpstr>
      <vt:lpstr>Diapositiva 84</vt:lpstr>
      <vt:lpstr>Diapositiva 85</vt:lpstr>
      <vt:lpstr>Diapositiva 86</vt:lpstr>
      <vt:lpstr>Diapositiva 87</vt:lpstr>
      <vt:lpstr>Diapositiva 88</vt:lpstr>
      <vt:lpstr>Diapositiva 89</vt:lpstr>
      <vt:lpstr>Diapositiva 90</vt:lpstr>
      <vt:lpstr>Diapositiva 91</vt:lpstr>
      <vt:lpstr>Diapositiva 92</vt:lpstr>
      <vt:lpstr>Diapositiva 93</vt:lpstr>
      <vt:lpstr>Diapositiva 94</vt:lpstr>
      <vt:lpstr>Diapositiva 95</vt:lpstr>
      <vt:lpstr>Diapositiva 96</vt:lpstr>
      <vt:lpstr>Diapositiva 97</vt:lpstr>
      <vt:lpstr>Diapositiva 98</vt:lpstr>
      <vt:lpstr>Diapositiva 99</vt:lpstr>
      <vt:lpstr>Diapositiva 100</vt:lpstr>
      <vt:lpstr>Diapositiva 101</vt:lpstr>
      <vt:lpstr>Diapositiva 102</vt:lpstr>
      <vt:lpstr>Diapositiva 103</vt:lpstr>
      <vt:lpstr>Diapositiva 104</vt:lpstr>
      <vt:lpstr>Diapositiva 105</vt:lpstr>
      <vt:lpstr>Diapositiva 106</vt:lpstr>
      <vt:lpstr>Diapositiva 107</vt:lpstr>
      <vt:lpstr>Diapositiva 108</vt:lpstr>
      <vt:lpstr>Diapositiva 109</vt:lpstr>
      <vt:lpstr>Diapositiva 110</vt:lpstr>
      <vt:lpstr>Diapositiva 111</vt:lpstr>
      <vt:lpstr>Diapositiva 112</vt:lpstr>
      <vt:lpstr>Diapositiva 113</vt:lpstr>
      <vt:lpstr>Diapositiva 114</vt:lpstr>
      <vt:lpstr>Diapositiva 115</vt:lpstr>
      <vt:lpstr>Diapositiva 116</vt:lpstr>
      <vt:lpstr>Diapositiva 117</vt:lpstr>
      <vt:lpstr>77</vt:lpstr>
      <vt:lpstr>0</vt:lpstr>
      <vt:lpstr>Diapositiva 120</vt:lpstr>
      <vt:lpstr>Diapositiva 121</vt:lpstr>
      <vt:lpstr>Diapositiva 122</vt:lpstr>
      <vt:lpstr>Diapositiva 123</vt:lpstr>
      <vt:lpstr>Diapositiva 124</vt:lpstr>
      <vt:lpstr>Diapositiva 125</vt:lpstr>
      <vt:lpstr>Diapositiva 126</vt:lpstr>
      <vt:lpstr>Diapositiva 127</vt:lpstr>
      <vt:lpstr>Diapositiva 128</vt:lpstr>
      <vt:lpstr>Diapositiva 129</vt:lpstr>
      <vt:lpstr>Diapositiva 130</vt:lpstr>
      <vt:lpstr>Diapositiva 131</vt:lpstr>
      <vt:lpstr>Diapositiva 132</vt:lpstr>
      <vt:lpstr>Diapositiva 133</vt:lpstr>
      <vt:lpstr>Diapositiva 134</vt:lpstr>
      <vt:lpstr>Diapositiva 135</vt:lpstr>
      <vt:lpstr>Diapositiva 136</vt:lpstr>
      <vt:lpstr>Diapositiva 137</vt:lpstr>
      <vt:lpstr>Diapositiva 138</vt:lpstr>
      <vt:lpstr>Diapositiva 139</vt:lpstr>
      <vt:lpstr>Diapositiva 140</vt:lpstr>
      <vt:lpstr>Diapositiva 141</vt:lpstr>
      <vt:lpstr>Diapositiva 142</vt:lpstr>
      <vt:lpstr>Diapositiva 143</vt:lpstr>
      <vt:lpstr>Diapositiva 144</vt:lpstr>
      <vt:lpstr>Diapositiva 145</vt:lpstr>
      <vt:lpstr>Diapositiva 146</vt:lpstr>
      <vt:lpstr>Diapositiva 147</vt:lpstr>
      <vt:lpstr>Diapositiva 148</vt:lpstr>
      <vt:lpstr>Diapositiva 149</vt:lpstr>
      <vt:lpstr>Diapositiva 150</vt:lpstr>
      <vt:lpstr>Diapositiva 151</vt:lpstr>
      <vt:lpstr>Diapositiva 152</vt:lpstr>
      <vt:lpstr>Diapositiva 153</vt:lpstr>
      <vt:lpstr>Diapositiva 154</vt:lpstr>
      <vt:lpstr>Diapositiva 155</vt:lpstr>
      <vt:lpstr>Diapositiva 156</vt:lpstr>
      <vt:lpstr>Diapositiva 157</vt:lpstr>
      <vt:lpstr>Diapositiva 158</vt:lpstr>
      <vt:lpstr>Diapositiva 159</vt:lpstr>
      <vt:lpstr>Diapositiva 160</vt:lpstr>
      <vt:lpstr>Diapositiva 161</vt:lpstr>
      <vt:lpstr>Diapositiva 162</vt:lpstr>
      <vt:lpstr>Diapositiva 163</vt:lpstr>
      <vt:lpstr>Diapositiva 164</vt:lpstr>
      <vt:lpstr>Diapositiva 165</vt:lpstr>
      <vt:lpstr>Diapositiva 166</vt:lpstr>
      <vt:lpstr>Diapositiva 167</vt:lpstr>
      <vt:lpstr>Diapositiva 168</vt:lpstr>
      <vt:lpstr>Diapositiva 169</vt:lpstr>
      <vt:lpstr>Diapositiva 170</vt:lpstr>
      <vt:lpstr>Diapositiva 171</vt:lpstr>
      <vt:lpstr>Diapositiva 172</vt:lpstr>
      <vt:lpstr>Diapositiva 173</vt:lpstr>
      <vt:lpstr>7</vt:lpstr>
      <vt:lpstr>Diapositiva 175</vt:lpstr>
      <vt:lpstr>Diapositiva 176</vt:lpstr>
      <vt:lpstr>Diapositiva 177</vt:lpstr>
      <vt:lpstr>Diapositiva 178</vt:lpstr>
      <vt:lpstr>Diapositiva 179</vt:lpstr>
      <vt:lpstr>Diapositiva 180</vt:lpstr>
      <vt:lpstr>Diapositiva 181</vt:lpstr>
      <vt:lpstr>Diapositiva 182</vt:lpstr>
      <vt:lpstr>Diapositiva 183</vt:lpstr>
      <vt:lpstr>Diapositiva 184</vt:lpstr>
      <vt:lpstr>Diapositiva 185</vt:lpstr>
      <vt:lpstr>Diapositiva 186</vt:lpstr>
      <vt:lpstr>Diapositiva 187</vt:lpstr>
      <vt:lpstr>Diapositiva 188</vt:lpstr>
      <vt:lpstr>Diapositiva 189</vt:lpstr>
      <vt:lpstr>Diapositiva 190</vt:lpstr>
      <vt:lpstr>Diapositiva 191</vt:lpstr>
      <vt:lpstr>Diapositiva 192</vt:lpstr>
      <vt:lpstr>Diapositiva 193</vt:lpstr>
      <vt:lpstr>Diapositiva 194</vt:lpstr>
      <vt:lpstr>Diapositiva 195</vt:lpstr>
      <vt:lpstr>Diapositiva 196</vt:lpstr>
      <vt:lpstr>Diapositiva 197</vt:lpstr>
      <vt:lpstr>Diapositiva 198</vt:lpstr>
      <vt:lpstr>Diapositiva 199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vmuela</dc:creator>
  <cp:lastModifiedBy>vmuela</cp:lastModifiedBy>
  <cp:revision>779</cp:revision>
  <dcterms:created xsi:type="dcterms:W3CDTF">1601-01-01T00:00:00Z</dcterms:created>
  <dcterms:modified xsi:type="dcterms:W3CDTF">2014-12-03T10:45:55Z</dcterms:modified>
</cp:coreProperties>
</file>